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2" r:id="rId16"/>
    <p:sldId id="308" r:id="rId17"/>
    <p:sldId id="294" r:id="rId18"/>
    <p:sldId id="295" r:id="rId19"/>
    <p:sldId id="296" r:id="rId20"/>
    <p:sldId id="297" r:id="rId21"/>
    <p:sldId id="298" r:id="rId22"/>
    <p:sldId id="272" r:id="rId23"/>
    <p:sldId id="273" r:id="rId24"/>
    <p:sldId id="274" r:id="rId25"/>
    <p:sldId id="299" r:id="rId26"/>
    <p:sldId id="275" r:id="rId27"/>
    <p:sldId id="276" r:id="rId28"/>
    <p:sldId id="277" r:id="rId29"/>
    <p:sldId id="302" r:id="rId30"/>
    <p:sldId id="301" r:id="rId31"/>
    <p:sldId id="304" r:id="rId32"/>
    <p:sldId id="305" r:id="rId33"/>
    <p:sldId id="306" r:id="rId34"/>
    <p:sldId id="307" r:id="rId35"/>
    <p:sldId id="309" r:id="rId36"/>
    <p:sldId id="310" r:id="rId37"/>
  </p:sldIdLst>
  <p:sldSz cx="12192000" cy="6858000"/>
  <p:notesSz cx="6858000" cy="9144000"/>
  <p:defaultTextStyle>
    <a:defPPr>
      <a:defRPr lang="en-C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00CC"/>
    <a:srgbClr val="F8D7CD"/>
    <a:srgbClr val="CFD5EA"/>
    <a:srgbClr val="E9EBF5"/>
    <a:srgbClr val="FAE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8" autoAdjust="0"/>
    <p:restoredTop sz="95964"/>
  </p:normalViewPr>
  <p:slideViewPr>
    <p:cSldViewPr snapToGrid="0" snapToObjects="1">
      <p:cViewPr varScale="1">
        <p:scale>
          <a:sx n="143" d="100"/>
          <a:sy n="143" d="100"/>
        </p:scale>
        <p:origin x="224" y="384"/>
      </p:cViewPr>
      <p:guideLst/>
    </p:cSldViewPr>
  </p:slideViewPr>
  <p:outlineViewPr>
    <p:cViewPr>
      <p:scale>
        <a:sx n="33" d="100"/>
        <a:sy n="33" d="100"/>
      </p:scale>
      <p:origin x="0" y="-8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38AB84-CECE-BE48-AB3C-D0820CC5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92FA2-4D86-E945-B1E7-D79A4445F6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EDD30-79D7-FE41-B50E-14052E171100}" type="datetimeFigureOut">
              <a:rPr lang="es-ES_tradnl" smtClean="0"/>
              <a:t>16/6/23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E0E65-6298-4A4C-A227-654A6FBBD7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07875-EB86-E64F-B3B2-236AA39B08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7A599-16ED-DC41-873E-7EF29FBB764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919218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9A7660-3494-8440-A325-A7DB5B5FD4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D5D9B-AA3D-4140-91E2-A520695D0B4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EBB5320-4B53-AF40-904B-D859662E0D98}" type="datetimeFigureOut">
              <a:rPr lang="es-ES_tradnl"/>
              <a:pPr>
                <a:defRPr/>
              </a:pPr>
              <a:t>16/6/23</a:t>
            </a:fld>
            <a:endParaRPr lang="es-ES_tradnl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BAD040F-D45A-F648-A194-523D050DA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_tradnl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15530DC-16F1-7542-83E6-B3DDA968F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ES_tradnl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F3908-65A7-8247-A0A3-E1469EF3DD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B2F6D-D449-CC4D-A866-A86AF2F4E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FC8FD29-F16D-B24D-AC1C-5ACC7AEF9236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C8FD29-F16D-B24D-AC1C-5ACC7AEF9236}" type="slidenum">
              <a:rPr lang="es-ES_tradnl" smtClean="0"/>
              <a:pPr>
                <a:defRPr/>
              </a:pPr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2661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367748"/>
            <a:ext cx="10754139" cy="3142215"/>
          </a:xfrm>
        </p:spPr>
        <p:txBody>
          <a:bodyPr anchor="b"/>
          <a:lstStyle>
            <a:lvl1pPr algn="ctr">
              <a:defRPr sz="6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602038"/>
            <a:ext cx="10668001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E9B3F-BDD1-6B49-BEB9-4EB2EA47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E2E22-B21D-8446-A7CF-76EEDA5EFE52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C4020-FAC2-E248-8B61-90DF951D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7C314-29ED-0A40-B57B-77F24A9C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87212-83C0-BD4A-AAC5-B1605D949D77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F9E8F8-0D46-0208-B226-DAC00837D827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4784099" y="206098"/>
            <a:ext cx="2471400" cy="15487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92908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285614"/>
            <a:ext cx="11042373" cy="866844"/>
          </a:xfrm>
        </p:spPr>
        <p:txBody>
          <a:bodyPr/>
          <a:lstStyle>
            <a:lvl1pPr>
              <a:defRPr sz="4000"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5124380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6431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2517070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95E808-5E9B-575C-F6D2-641D9EF8602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165" y="3839280"/>
            <a:ext cx="11042373" cy="2489765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5712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731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CF8410-E84E-625A-69B5-6F2ADB405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5469835" cy="5124380"/>
          </a:xfrm>
        </p:spPr>
        <p:txBody>
          <a:bodyPr>
            <a:normAutofit/>
          </a:bodyPr>
          <a:lstStyle>
            <a:lvl1pPr marL="552600" indent="-552600"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DAB5A-11AC-A3B1-8733-693F091365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98704" y="1232708"/>
            <a:ext cx="5469835" cy="5124380"/>
          </a:xfrm>
        </p:spPr>
        <p:txBody>
          <a:bodyPr>
            <a:normAutofit/>
          </a:bodyPr>
          <a:lstStyle>
            <a:lvl1pPr marL="552600" indent="-552600"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878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158E6D5-321A-C44C-8269-81A05BBAB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L"/>
              <a:t>Click to edit Master title style</a:t>
            </a:r>
            <a:endParaRPr lang="es-ES_tradnl" altLang="en-CL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6E7C4DE-8F85-3B45-BBB7-67D85E589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60500"/>
            <a:ext cx="105156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L" dirty="0"/>
              <a:t>Click to edit Master text styles </a:t>
            </a:r>
            <a:r>
              <a:rPr lang="en-US" altLang="en-CL" dirty="0" err="1"/>
              <a:t>fghfhfghfghfghfgfghfghfghf</a:t>
            </a:r>
            <a:r>
              <a:rPr lang="en-US" altLang="en-CL" dirty="0"/>
              <a:t> </a:t>
            </a:r>
            <a:r>
              <a:rPr lang="en-US" altLang="en-CL" dirty="0" err="1"/>
              <a:t>fgdf</a:t>
            </a:r>
            <a:r>
              <a:rPr lang="en-US" altLang="en-CL" dirty="0"/>
              <a:t> dg </a:t>
            </a:r>
            <a:r>
              <a:rPr lang="en-US" altLang="en-CL" dirty="0" err="1"/>
              <a:t>df</a:t>
            </a:r>
            <a:r>
              <a:rPr lang="en-US" altLang="en-CL" dirty="0"/>
              <a:t> </a:t>
            </a:r>
            <a:r>
              <a:rPr lang="en-US" altLang="en-CL" dirty="0" err="1"/>
              <a:t>dfg</a:t>
            </a:r>
            <a:endParaRPr lang="en-US" altLang="en-CL" dirty="0"/>
          </a:p>
          <a:p>
            <a:pPr lvl="1"/>
            <a:r>
              <a:rPr lang="en-US" altLang="en-CL" dirty="0"/>
              <a:t>Second level</a:t>
            </a:r>
          </a:p>
          <a:p>
            <a:pPr lvl="2"/>
            <a:r>
              <a:rPr lang="en-US" altLang="en-CL" dirty="0"/>
              <a:t>Third level</a:t>
            </a:r>
          </a:p>
          <a:p>
            <a:pPr lvl="3"/>
            <a:r>
              <a:rPr lang="en-US" altLang="en-CL" dirty="0"/>
              <a:t>Fourth level</a:t>
            </a:r>
          </a:p>
          <a:p>
            <a:pPr lvl="4"/>
            <a:r>
              <a:rPr lang="en-US" altLang="en-CL" dirty="0"/>
              <a:t>Fifth level</a:t>
            </a:r>
            <a:endParaRPr lang="es-ES_tradnl" altLang="en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B4EB2-1254-D14A-90C4-D9074D410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B1728EA-DD79-3B4D-A14E-C2659AC6343D}" type="datetime1">
              <a:rPr lang="en-US" smtClean="0"/>
              <a:t>6/16/23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CF085-5E94-2643-B32D-27C573C1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65FF4-3F47-FD42-990E-850CFB3A3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98FC004-2C64-4344-85B6-8952237AD3D5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2" r:id="rId5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 kern="1200">
          <a:solidFill>
            <a:srgbClr val="0000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58775" indent="-371475" algn="l" rtl="0" fontAlgn="base">
        <a:spcBef>
          <a:spcPts val="600"/>
        </a:spcBef>
        <a:spcAft>
          <a:spcPct val="0"/>
        </a:spcAft>
        <a:buClr>
          <a:srgbClr val="0C48C8"/>
        </a:buClr>
        <a:buFont typeface="Wingdings" pitchFamily="2" charset="2"/>
        <a:buChar char="q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C48C8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C48C8"/>
        </a:buClr>
        <a:buSzPct val="90000"/>
        <a:buFont typeface="Wingdings" pitchFamily="2" charset="2"/>
        <a:buChar char="q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online.visual-paradigm.com/diagrams/features/use-case-diagram-software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sual-paradigm.com/download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es/software/jira/fre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-paradigm.com/guide/uml-unified-modeling-language/uml-class-diagram-tutorial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-paradigm.com/guide/uml-unified-modeling-language/uml-class-diagram-tutorial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sparxsystems.com/products/ea/" TargetMode="External"/><Relationship Id="rId13" Type="http://schemas.openxmlformats.org/officeDocument/2006/relationships/hyperlink" Target="https://www.jetbrains.com/help/idea/class-diagram.html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online.visual-paradigm.com/diagrams/solutions/free-class-diagram-tool/" TargetMode="External"/><Relationship Id="rId12" Type="http://schemas.openxmlformats.org/officeDocument/2006/relationships/hyperlink" Target="https://staruml.io/" TargetMode="External"/><Relationship Id="rId2" Type="http://schemas.openxmlformats.org/officeDocument/2006/relationships/image" Target="../media/image43.png"/><Relationship Id="rId16" Type="http://schemas.openxmlformats.org/officeDocument/2006/relationships/hyperlink" Target="https://plantuml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isual-paradigm.com/download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5" Type="http://schemas.openxmlformats.org/officeDocument/2006/relationships/hyperlink" Target="https://wiki.qt.io/ModelEditor" TargetMode="External"/><Relationship Id="rId10" Type="http://schemas.openxmlformats.org/officeDocument/2006/relationships/image" Target="../media/image45.jpg"/><Relationship Id="rId4" Type="http://schemas.openxmlformats.org/officeDocument/2006/relationships/image" Target="../media/image17.png"/><Relationship Id="rId9" Type="http://schemas.openxmlformats.org/officeDocument/2006/relationships/hyperlink" Target="https://www.microsoft.com/en-ww/microsoft-365/project/agile-methodology" TargetMode="External"/><Relationship Id="rId14" Type="http://schemas.openxmlformats.org/officeDocument/2006/relationships/hyperlink" Target="https://www.jgrasp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inet.cl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.org/resources/what-scrum-module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.org/resources/what-scrum-module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xmolecules/jmolecules/discussions/70" TargetMode="External"/><Relationship Id="rId4" Type="http://schemas.openxmlformats.org/officeDocument/2006/relationships/hyperlink" Target="https://herbertograca.com/tag/software-architectur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erongyang.com/UML/Introduction-UML-Diagram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avatpoint.com/uml-diagram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nline.visual-paradigm.com/diagrams/templates/use-case-diagram/use-case-diagram-banking-syste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managementdocs.com/wp-content/uploads/2018/08/Use-Case-Document.docx" TargetMode="External"/><Relationship Id="rId2" Type="http://schemas.openxmlformats.org/officeDocument/2006/relationships/hyperlink" Target="https://www.bridging-the-gap.com/uctemplat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si2.ugr.es/~mvega/docis/casos%20de%20uso.pdf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8FF9F-81B7-9795-31F8-FE466F524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367748"/>
            <a:ext cx="10754139" cy="3565060"/>
          </a:xfrm>
        </p:spPr>
        <p:txBody>
          <a:bodyPr/>
          <a:lstStyle/>
          <a:p>
            <a:r>
              <a:rPr lang="es-ES" sz="3200" dirty="0"/>
              <a:t>Ingeniería de Software</a:t>
            </a:r>
            <a:br>
              <a:rPr lang="es-ES" sz="3200" dirty="0"/>
            </a:br>
            <a:r>
              <a:rPr lang="es-ES" sz="3200" dirty="0"/>
              <a:t>Algunas herramientas de apoyo para:</a:t>
            </a:r>
            <a:br>
              <a:rPr lang="es-ES" sz="3200" dirty="0"/>
            </a:br>
            <a:r>
              <a:rPr lang="es-ES" sz="3200" dirty="0"/>
              <a:t>Definición de requerimientos, </a:t>
            </a:r>
            <a:br>
              <a:rPr lang="es-ES" sz="3200" dirty="0"/>
            </a:br>
            <a:r>
              <a:rPr lang="es-ES" sz="3200" dirty="0"/>
              <a:t>análisis y diseño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A89906-B36E-A309-60D2-FAFAB8954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4105275"/>
            <a:ext cx="10668001" cy="1655762"/>
          </a:xfrm>
        </p:spPr>
        <p:txBody>
          <a:bodyPr/>
          <a:lstStyle/>
          <a:p>
            <a:r>
              <a:rPr lang="es-ES" dirty="0"/>
              <a:t>ELO329: Diseño y Programación Orientados a Objetos</a:t>
            </a:r>
          </a:p>
          <a:p>
            <a:r>
              <a:rPr lang="es-ES_tradnl" altLang="en-CL" dirty="0"/>
              <a:t>Departamento de Electrónica</a:t>
            </a:r>
          </a:p>
          <a:p>
            <a:r>
              <a:rPr lang="es-ES_tradnl" altLang="en-CL" dirty="0"/>
              <a:t>Universidad Técnica Federico Santa María</a:t>
            </a:r>
            <a:endParaRPr lang="es-ES" altLang="en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696DF-3354-E438-22CD-28F29FF9F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7212-83C0-BD4A-AAC5-B1605D949D77}" type="slidenum">
              <a:rPr lang="es-ES_tradnl" smtClean="0"/>
              <a:pPr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5294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UML: Diagrama de Casos de Uso del Sistema (4/6)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10</a:t>
            </a:fld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80633-A05B-412E-95D9-0C122B37A1A9}"/>
              </a:ext>
            </a:extLst>
          </p:cNvPr>
          <p:cNvSpPr/>
          <p:nvPr/>
        </p:nvSpPr>
        <p:spPr>
          <a:xfrm>
            <a:off x="2612958" y="1137023"/>
            <a:ext cx="6966083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de</a:t>
            </a:r>
            <a:r>
              <a:rPr lang="es-ES_tradnl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 para crear diagramas de Casos de Uso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4E3022-5BDC-405D-AC0C-BEBF786F6F50}"/>
              </a:ext>
            </a:extLst>
          </p:cNvPr>
          <p:cNvGrpSpPr/>
          <p:nvPr/>
        </p:nvGrpSpPr>
        <p:grpSpPr>
          <a:xfrm>
            <a:off x="6129202" y="1792494"/>
            <a:ext cx="5613532" cy="4022042"/>
            <a:chOff x="6243502" y="1792494"/>
            <a:chExt cx="5613532" cy="40220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EB1013-559A-4F4D-A009-3BF993E8A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3502" y="2214321"/>
              <a:ext cx="5613532" cy="360021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11" name="Picture 10" descr="A picture containing font, text, logo, symbol&#10;&#10;Description automatically generated">
              <a:extLst>
                <a:ext uri="{FF2B5EF4-FFF2-40B4-BE49-F238E27FC236}">
                  <a16:creationId xmlns:a16="http://schemas.microsoft.com/office/drawing/2014/main" id="{4A50883E-9BB6-43A7-A4DA-B4C69B4B5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3502" y="1792494"/>
              <a:ext cx="1548161" cy="39143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16DE20-5D7F-43E7-A5CC-56B376880573}"/>
              </a:ext>
            </a:extLst>
          </p:cNvPr>
          <p:cNvGrpSpPr/>
          <p:nvPr/>
        </p:nvGrpSpPr>
        <p:grpSpPr>
          <a:xfrm>
            <a:off x="431796" y="1749182"/>
            <a:ext cx="5602716" cy="4057979"/>
            <a:chOff x="546096" y="1749182"/>
            <a:chExt cx="5602716" cy="4057979"/>
          </a:xfrm>
        </p:grpSpPr>
        <p:pic>
          <p:nvPicPr>
            <p:cNvPr id="8" name="Picture 7" descr="A red and black logo&#10;&#10;Description automatically generated with low confidence">
              <a:extLst>
                <a:ext uri="{FF2B5EF4-FFF2-40B4-BE49-F238E27FC236}">
                  <a16:creationId xmlns:a16="http://schemas.microsoft.com/office/drawing/2014/main" id="{DE105EAA-00F4-4056-BED6-8DA3BE502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194" y="1749182"/>
              <a:ext cx="1738661" cy="427039"/>
            </a:xfrm>
            <a:prstGeom prst="rect">
              <a:avLst/>
            </a:prstGeom>
          </p:spPr>
        </p:pic>
        <p:pic>
          <p:nvPicPr>
            <p:cNvPr id="13" name="Picture 12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DB54B158-16C5-4867-B6C2-BD66247F3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96" y="2206946"/>
              <a:ext cx="5602716" cy="360021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2195C43-69D9-447F-AA36-79F1AD0CBCE3}"/>
              </a:ext>
            </a:extLst>
          </p:cNvPr>
          <p:cNvSpPr txBox="1"/>
          <p:nvPr/>
        </p:nvSpPr>
        <p:spPr>
          <a:xfrm>
            <a:off x="864034" y="5864831"/>
            <a:ext cx="4492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Paradigm (desktop version) </a:t>
            </a:r>
          </a:p>
          <a:p>
            <a:pPr algn="ctr"/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https://www.visual-paradigm.com/download/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NL" sz="12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A863D4-7DBC-421D-A306-26411F6CB38F}"/>
              </a:ext>
            </a:extLst>
          </p:cNvPr>
          <p:cNvSpPr txBox="1"/>
          <p:nvPr/>
        </p:nvSpPr>
        <p:spPr>
          <a:xfrm>
            <a:off x="5770606" y="5845085"/>
            <a:ext cx="6328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Paradigm (online version)</a:t>
            </a:r>
          </a:p>
          <a:p>
            <a:pPr algn="ctr"/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https://online.visual-paradigm.com/diagrams/features/use-case-diagram-software/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NL" sz="12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2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87D19F-CCDB-4F16-B539-D4EC9E955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62111"/>
              </p:ext>
            </p:extLst>
          </p:nvPr>
        </p:nvGraphicFramePr>
        <p:xfrm>
          <a:off x="453460" y="1414307"/>
          <a:ext cx="11357541" cy="5377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176">
                  <a:extLst>
                    <a:ext uri="{9D8B030D-6E8A-4147-A177-3AD203B41FA5}">
                      <a16:colId xmlns:a16="http://schemas.microsoft.com/office/drawing/2014/main" val="698585920"/>
                    </a:ext>
                  </a:extLst>
                </a:gridCol>
                <a:gridCol w="10602365">
                  <a:extLst>
                    <a:ext uri="{9D8B030D-6E8A-4147-A177-3AD203B41FA5}">
                      <a16:colId xmlns:a16="http://schemas.microsoft.com/office/drawing/2014/main" val="1738977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NL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</a:t>
                      </a:r>
                      <a:r>
                        <a:rPr lang="es-ES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Encendido de lámpara.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338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NL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Propósito</a:t>
                      </a:r>
                      <a:r>
                        <a:rPr lang="es-ES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El usuario remoto desea encender una luz de su casa.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424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NL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Actores</a:t>
                      </a:r>
                      <a:r>
                        <a:rPr lang="es-ES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Dueña de casa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s-ES" sz="15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50324"/>
                  </a:ext>
                </a:extLst>
              </a:tr>
              <a:tr h="34961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NL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500" b="1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Pre-condición</a:t>
                      </a:r>
                      <a:r>
                        <a:rPr lang="es-ES_tradnl" sz="15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s-ES_tradnl" sz="15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 lámpara está configurada, </a:t>
                      </a: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registrada en la nube.</a:t>
                      </a:r>
                      <a:endParaRPr lang="en-NL" sz="15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761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NL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Evento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L</a:t>
                      </a: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dueña presiona el botón </a:t>
                      </a:r>
                      <a:r>
                        <a:rPr lang="es-E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</a:t>
                      </a: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del control remoto.</a:t>
                      </a:r>
                      <a:endParaRPr lang="en-NL" sz="15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194221"/>
                  </a:ext>
                </a:extLst>
              </a:tr>
              <a:tr h="624043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NL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Curso normal de eventos (o detalle)</a:t>
                      </a:r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aquí se describe una secuencia numerada de pasos relatando el flujo básico o feliz del caso de uso. Se sugiere separar en dos columnas.</a:t>
                      </a: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29233"/>
                  </a:ext>
                </a:extLst>
              </a:tr>
              <a:tr h="1586716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NL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ES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Curso alternativo de eventos</a:t>
                      </a:r>
                      <a:r>
                        <a:rPr lang="es-ES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 común especificar variantes de un caso de uso: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Variante 1:</a:t>
                      </a:r>
                    </a:p>
                    <a:p>
                      <a:pPr marL="1200150" lvl="2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1A1: El usuario selecciona un canal sin lámparas y presiona botón </a:t>
                      </a:r>
                      <a:r>
                        <a:rPr lang="es-E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</a:t>
                      </a: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200150" lvl="2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2A1: El sistema cambia a azul el botón </a:t>
                      </a:r>
                      <a:r>
                        <a:rPr lang="es-ES" sz="15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</a:t>
                      </a: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1200150" lvl="2" indent="-285750">
                        <a:buFont typeface="Wingdings" panose="05000000000000000000" pitchFamily="2" charset="2"/>
                        <a:buChar char="§"/>
                      </a:pP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3A1. No se encienden lámparas por no haberlas en ese canal.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Variante 2:</a:t>
                      </a:r>
                    </a:p>
                    <a:p>
                      <a:pPr marL="12001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3A2: La luz ya estaba encendida, permanece encendida.</a:t>
                      </a:r>
                      <a:endParaRPr lang="en-NL" sz="15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28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NL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Requerimientos no funcionales</a:t>
                      </a:r>
                      <a:r>
                        <a:rPr lang="es-ES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s-E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debe poder manejar hasta 10 lámparas en un mismo canal.</a:t>
                      </a:r>
                      <a:endParaRPr lang="es-ES" sz="15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91827"/>
                  </a:ext>
                </a:extLst>
              </a:tr>
              <a:tr h="349615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NL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Autor</a:t>
                      </a:r>
                      <a:r>
                        <a:rPr lang="es-ES" sz="15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Juan Pérez.</a:t>
                      </a:r>
                      <a:endParaRPr lang="en-NL" sz="15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16630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Casos de Uso del Sistema (5/6)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11</a:t>
            </a:fld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80633-A05B-412E-95D9-0C122B37A1A9}"/>
              </a:ext>
            </a:extLst>
          </p:cNvPr>
          <p:cNvSpPr/>
          <p:nvPr/>
        </p:nvSpPr>
        <p:spPr>
          <a:xfrm>
            <a:off x="2847912" y="997888"/>
            <a:ext cx="6496176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de caso de uso: Sistema de “Lámpara Domótica”</a:t>
            </a:r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4B1DFBC-98C5-4459-A5F9-3F825302B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007004"/>
              </p:ext>
            </p:extLst>
          </p:nvPr>
        </p:nvGraphicFramePr>
        <p:xfrm>
          <a:off x="1257301" y="3656994"/>
          <a:ext cx="10500290" cy="659194"/>
        </p:xfrm>
        <a:graphic>
          <a:graphicData uri="http://schemas.openxmlformats.org/drawingml/2006/table">
            <a:tbl>
              <a:tblPr/>
              <a:tblGrid>
                <a:gridCol w="5249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771">
                <a:tc>
                  <a:txBody>
                    <a:bodyPr/>
                    <a:lstStyle/>
                    <a:p>
                      <a:pPr algn="ctr"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</a:tabLst>
                      </a:pPr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Noto Sans CJK SC"/>
                        </a:rPr>
                        <a:t>Actor</a:t>
                      </a:r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8814" marR="48814" marT="24797" marB="24797"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 dirty="0">
                          <a:latin typeface="Arial"/>
                          <a:ea typeface="Noto Sans CJK SC"/>
                        </a:rPr>
                        <a:t>Sistema</a:t>
                      </a:r>
                    </a:p>
                  </a:txBody>
                  <a:tcPr marL="48814" marR="48814" marT="24797" marB="24797"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380">
                <a:tc>
                  <a:txBody>
                    <a:bodyPr/>
                    <a:lstStyle/>
                    <a:p>
                      <a:r>
                        <a:rPr lang="es-ES_tradnl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 La </a:t>
                      </a:r>
                      <a:r>
                        <a:rPr lang="es-ES_tradnl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dueña de casa</a:t>
                      </a:r>
                      <a:r>
                        <a:rPr lang="es-ES_tradnl" sz="1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selecciona un canal y presiona </a:t>
                      </a:r>
                      <a:r>
                        <a:rPr lang="es-ES_tradnl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 botón </a:t>
                      </a:r>
                      <a:r>
                        <a:rPr lang="es-ES_tradnl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</a:t>
                      </a:r>
                      <a:r>
                        <a:rPr lang="es-ES_tradnl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del control remoto.</a:t>
                      </a:r>
                    </a:p>
                  </a:txBody>
                  <a:tcPr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 El </a:t>
                      </a:r>
                      <a:r>
                        <a:rPr lang="es-ES_tradnl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  <a:r>
                        <a:rPr lang="es-ES_tradnl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cambia a azul el botón </a:t>
                      </a:r>
                      <a:r>
                        <a:rPr lang="es-ES_tradnl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power</a:t>
                      </a:r>
                      <a:r>
                        <a:rPr lang="es-ES_tradnl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380">
                <a:tc>
                  <a:txBody>
                    <a:bodyPr/>
                    <a:lstStyle/>
                    <a:p>
                      <a:endParaRPr lang="es-ES_tradnl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El </a:t>
                      </a:r>
                      <a:r>
                        <a:rPr lang="es-ES_tradnl" sz="1000" dirty="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sistema</a:t>
                      </a:r>
                      <a:r>
                        <a:rPr lang="es-ES_tradnl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enciende las lámparas configuradas en el canal del control remoto.</a:t>
                      </a:r>
                    </a:p>
                  </a:txBody>
                  <a:tcPr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69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F9AE628-4525-4D4E-A98B-D8964CF65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469715"/>
              </p:ext>
            </p:extLst>
          </p:nvPr>
        </p:nvGraphicFramePr>
        <p:xfrm>
          <a:off x="869949" y="1400174"/>
          <a:ext cx="9864725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4725">
                  <a:extLst>
                    <a:ext uri="{9D8B030D-6E8A-4147-A177-3AD203B41FA5}">
                      <a16:colId xmlns:a16="http://schemas.microsoft.com/office/drawing/2014/main" val="3618471098"/>
                    </a:ext>
                  </a:extLst>
                </a:gridCol>
              </a:tblGrid>
              <a:tr h="484822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 objetivo es representar gráficamente una funcionalidad provista por el sistema.</a:t>
                      </a: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 buenos para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Identificar nuevos requerimientos (Ej., para apagar luz, se debe poder cambiar el canal).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Comunicarse con el cliente.</a:t>
                      </a:r>
                    </a:p>
                    <a:p>
                      <a:pPr marL="742950" lvl="1" indent="-285750">
                        <a:buFont typeface="Wingdings" panose="05000000000000000000" pitchFamily="2" charset="2"/>
                        <a:buChar char="q"/>
                      </a:pPr>
                      <a:r>
                        <a:rPr lang="es-ES_tradnl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Generar pruebas.</a:t>
                      </a:r>
                      <a:endParaRPr lang="en-NL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668233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3FC562BF-3825-4EBA-9031-129F3321A8A4}"/>
              </a:ext>
            </a:extLst>
          </p:cNvPr>
          <p:cNvSpPr/>
          <p:nvPr/>
        </p:nvSpPr>
        <p:spPr>
          <a:xfrm>
            <a:off x="2651522" y="1864733"/>
            <a:ext cx="6816328" cy="3145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UML: Diagrama de Casos de Uso del Sistema (6/6)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12</a:t>
            </a:fld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80633-A05B-412E-95D9-0C122B37A1A9}"/>
              </a:ext>
            </a:extLst>
          </p:cNvPr>
          <p:cNvSpPr/>
          <p:nvPr/>
        </p:nvSpPr>
        <p:spPr>
          <a:xfrm>
            <a:off x="2847912" y="997888"/>
            <a:ext cx="6496176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de caso de uso: Sistema de “Lámpara Domótica”</a:t>
            </a:r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6060DE-116E-414D-BFEF-FC068F003EC4}"/>
              </a:ext>
            </a:extLst>
          </p:cNvPr>
          <p:cNvGrpSpPr/>
          <p:nvPr/>
        </p:nvGrpSpPr>
        <p:grpSpPr>
          <a:xfrm>
            <a:off x="2651522" y="1969184"/>
            <a:ext cx="7067017" cy="2950197"/>
            <a:chOff x="3165872" y="2252626"/>
            <a:chExt cx="7067017" cy="29501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4567FE2-82A9-444D-B172-8C6001170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890654" y="2252626"/>
              <a:ext cx="4410691" cy="2950197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A810A54-C979-4853-A717-3ED3A5734833}"/>
                </a:ext>
              </a:extLst>
            </p:cNvPr>
            <p:cNvGrpSpPr/>
            <p:nvPr/>
          </p:nvGrpSpPr>
          <p:grpSpPr>
            <a:xfrm>
              <a:off x="3165872" y="2874407"/>
              <a:ext cx="7067017" cy="2057400"/>
              <a:chOff x="3165872" y="2874407"/>
              <a:chExt cx="7067017" cy="205740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1400FC-8043-406E-BB45-18B5E26A392C}"/>
                  </a:ext>
                </a:extLst>
              </p:cNvPr>
              <p:cNvSpPr txBox="1"/>
              <p:nvPr/>
            </p:nvSpPr>
            <p:spPr>
              <a:xfrm>
                <a:off x="3165872" y="2874407"/>
                <a:ext cx="8310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Actor</a:t>
                </a:r>
                <a:endParaRPr lang="en-NL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2C387C-6D0E-49A6-9A03-1D7CE1F0820D}"/>
                  </a:ext>
                </a:extLst>
              </p:cNvPr>
              <p:cNvSpPr txBox="1"/>
              <p:nvPr/>
            </p:nvSpPr>
            <p:spPr>
              <a:xfrm>
                <a:off x="8455287" y="4562475"/>
                <a:ext cx="1777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Caso de Uso</a:t>
                </a:r>
                <a:endParaRPr lang="en-NL" dirty="0"/>
              </a:p>
            </p:txBody>
          </p:sp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4B7AB91E-0058-4D18-8074-E139419803C5}"/>
                  </a:ext>
                </a:extLst>
              </p:cNvPr>
              <p:cNvSpPr/>
              <p:nvPr/>
            </p:nvSpPr>
            <p:spPr>
              <a:xfrm rot="6838832">
                <a:off x="3701399" y="3049602"/>
                <a:ext cx="342900" cy="658546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21" name="Arrow: Up 20">
                <a:extLst>
                  <a:ext uri="{FF2B5EF4-FFF2-40B4-BE49-F238E27FC236}">
                    <a16:creationId xmlns:a16="http://schemas.microsoft.com/office/drawing/2014/main" id="{898D09AC-CF32-4BBA-8F14-D7176DD202FA}"/>
                  </a:ext>
                </a:extLst>
              </p:cNvPr>
              <p:cNvSpPr/>
              <p:nvPr/>
            </p:nvSpPr>
            <p:spPr>
              <a:xfrm rot="18144602">
                <a:off x="8034476" y="3812329"/>
                <a:ext cx="342900" cy="966634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9492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Historias de Usuario y Casos de Uso (1/4)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13</a:t>
            </a:fld>
            <a:endParaRPr lang="es-ES_tradnl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4FA5511-4743-42D2-9668-6C6ED484C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041037"/>
              </p:ext>
            </p:extLst>
          </p:nvPr>
        </p:nvGraphicFramePr>
        <p:xfrm>
          <a:off x="5841206" y="1350284"/>
          <a:ext cx="4500563" cy="2370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63">
                  <a:extLst>
                    <a:ext uri="{9D8B030D-6E8A-4147-A177-3AD203B41FA5}">
                      <a16:colId xmlns:a16="http://schemas.microsoft.com/office/drawing/2014/main" val="1101949184"/>
                    </a:ext>
                  </a:extLst>
                </a:gridCol>
              </a:tblGrid>
              <a:tr h="3655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noProof="0"/>
                        <a:t>Casos de Uso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96861"/>
                  </a:ext>
                </a:extLst>
              </a:tr>
              <a:tr h="2004473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noProof="0" dirty="0"/>
                        <a:t>Especificación de requerimientos muy precisa, muy detallada, muy paso a paso.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noProof="0" dirty="0"/>
                        <a:t>Buenas cuando los requerimientos seguramente se van a implementar.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noProof="0" dirty="0"/>
                        <a:t>Requiere esfuerzo y tiempo.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39354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7C56558-6146-4157-8F5F-503979D2FB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25579" y="4014666"/>
            <a:ext cx="3101113" cy="212868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D9AA3105-D329-4799-8FFA-2ADA3FC15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430403"/>
              </p:ext>
            </p:extLst>
          </p:nvPr>
        </p:nvGraphicFramePr>
        <p:xfrm>
          <a:off x="1149531" y="1350284"/>
          <a:ext cx="4691675" cy="48203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91675">
                  <a:extLst>
                    <a:ext uri="{9D8B030D-6E8A-4147-A177-3AD203B41FA5}">
                      <a16:colId xmlns:a16="http://schemas.microsoft.com/office/drawing/2014/main" val="384968757"/>
                    </a:ext>
                  </a:extLst>
                </a:gridCol>
              </a:tblGrid>
              <a:tr h="413856">
                <a:tc>
                  <a:txBody>
                    <a:bodyPr/>
                    <a:lstStyle/>
                    <a:p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Historias de Usuario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96861"/>
                  </a:ext>
                </a:extLst>
              </a:tr>
              <a:tr h="4406516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Funcionalidad computacional </a:t>
                      </a:r>
                      <a:r>
                        <a:rPr lang="es-ES_tradnl" sz="1600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resumida en una tarjeta para </a:t>
                      </a:r>
                      <a:r>
                        <a:rPr lang="es-ES_tradnl" sz="1600" b="1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también levantar requisitos </a:t>
                      </a:r>
                      <a:r>
                        <a:rPr lang="es-ES_tradnl" sz="1600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 un sistema. Es una conversación.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existe certeza </a:t>
                      </a: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absoluta de que una funcionalidad se va a programar. 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Situaciones no tan definidas, no tan claras, se hace una exploración.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Descripción</a:t>
                      </a:r>
                      <a:r>
                        <a:rPr lang="es-ES_tradnl" sz="1600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relativamente genérica, no tan precisa, mucho menos detallada</a:t>
                      </a: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Menos esfuerzo y tiempo.</a:t>
                      </a:r>
                    </a:p>
                    <a:p>
                      <a:pPr marL="285750" indent="-285750" algn="just">
                        <a:spcAft>
                          <a:spcPts val="1200"/>
                        </a:spcAft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Una buena cantidad de historias de usuario </a:t>
                      </a:r>
                      <a:r>
                        <a:rPr lang="es-ES_tradnl" sz="1600" noProof="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se implementan</a:t>
                      </a: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porque, se dan cuenta de que hay otras historias que aportan más valor al negocio.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3935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2B94D51-864A-48F1-990C-8DD13B97F581}"/>
              </a:ext>
            </a:extLst>
          </p:cNvPr>
          <p:cNvSpPr/>
          <p:nvPr/>
        </p:nvSpPr>
        <p:spPr>
          <a:xfrm>
            <a:off x="1149531" y="6338140"/>
            <a:ext cx="3002139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¿Cuál utilizar?</a:t>
            </a:r>
            <a:endParaRPr lang="es-ES_trad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6E319-7982-65E6-F47F-9D43A5DB59FD}"/>
              </a:ext>
            </a:extLst>
          </p:cNvPr>
          <p:cNvSpPr/>
          <p:nvPr/>
        </p:nvSpPr>
        <p:spPr>
          <a:xfrm>
            <a:off x="3257146" y="6338140"/>
            <a:ext cx="7323768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 cuando hay incertidumbre, </a:t>
            </a:r>
            <a:r>
              <a:rPr lang="es-ES_tradnl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hay claridad casos de uso.</a:t>
            </a:r>
          </a:p>
        </p:txBody>
      </p:sp>
    </p:spTree>
    <p:extLst>
      <p:ext uri="{BB962C8B-B14F-4D97-AF65-F5344CB8AC3E}">
        <p14:creationId xmlns:p14="http://schemas.microsoft.com/office/powerpoint/2010/main" val="36188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Historias de Usuario y Casos de Uso (2/4)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14</a:t>
            </a:fld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DEAEE-7EE4-42C9-A926-C7B8ABBC48B4}"/>
              </a:ext>
            </a:extLst>
          </p:cNvPr>
          <p:cNvSpPr/>
          <p:nvPr/>
        </p:nvSpPr>
        <p:spPr>
          <a:xfrm>
            <a:off x="2847912" y="997888"/>
            <a:ext cx="6496176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Historias de Usuario: Estructura</a:t>
            </a:r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AD6747-AA29-4622-B4F2-4410105C5449}"/>
              </a:ext>
            </a:extLst>
          </p:cNvPr>
          <p:cNvGrpSpPr/>
          <p:nvPr/>
        </p:nvGrpSpPr>
        <p:grpSpPr>
          <a:xfrm>
            <a:off x="339065" y="1616096"/>
            <a:ext cx="4382225" cy="3912545"/>
            <a:chOff x="2915962" y="1521989"/>
            <a:chExt cx="5830104" cy="341407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72DE85F5-0FB5-40CC-AC30-2FD183BC3637}"/>
                </a:ext>
              </a:extLst>
            </p:cNvPr>
            <p:cNvSpPr/>
            <p:nvPr/>
          </p:nvSpPr>
          <p:spPr>
            <a:xfrm>
              <a:off x="3636579" y="2157688"/>
              <a:ext cx="5109487" cy="2778380"/>
            </a:xfrm>
            <a:prstGeom prst="foldedCorner">
              <a:avLst/>
            </a:prstGeom>
            <a:solidFill>
              <a:srgbClr val="F8D7CD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D94E479-4250-4609-B191-8C3A501CD83B}"/>
                </a:ext>
              </a:extLst>
            </p:cNvPr>
            <p:cNvSpPr txBox="1"/>
            <p:nvPr/>
          </p:nvSpPr>
          <p:spPr>
            <a:xfrm>
              <a:off x="3625470" y="1521989"/>
              <a:ext cx="1726322" cy="3222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Nombre</a:t>
              </a:r>
              <a:endParaRPr lang="en-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446581-DF3C-4B07-9F85-FDC2F182CA43}"/>
                </a:ext>
              </a:extLst>
            </p:cNvPr>
            <p:cNvSpPr txBox="1"/>
            <p:nvPr/>
          </p:nvSpPr>
          <p:spPr>
            <a:xfrm>
              <a:off x="3825765" y="2340146"/>
              <a:ext cx="3244487" cy="268566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>
              <a:spAutoFit/>
            </a:bodyPr>
            <a:lstStyle/>
            <a:p>
              <a:r>
                <a:rPr lang="es-E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Nombre Historia</a:t>
              </a:r>
              <a:endParaRPr lang="en-NL" sz="1400" i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82ECEA-7BCE-46E9-9144-EAADA3101B14}"/>
                </a:ext>
              </a:extLst>
            </p:cNvPr>
            <p:cNvSpPr txBox="1"/>
            <p:nvPr/>
          </p:nvSpPr>
          <p:spPr>
            <a:xfrm>
              <a:off x="3825764" y="2579443"/>
              <a:ext cx="2636480" cy="89616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s-ES" sz="1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Como</a:t>
              </a:r>
              <a:r>
                <a:rPr lang="es-ES" sz="1400" b="1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&lt;Rol&gt;</a:t>
              </a:r>
            </a:p>
            <a:p>
              <a:pPr>
                <a:lnSpc>
                  <a:spcPct val="150000"/>
                </a:lnSpc>
              </a:pP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Puedo</a:t>
              </a:r>
              <a:r>
                <a:rPr lang="es-E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 &lt;Acción&gt;</a:t>
              </a:r>
            </a:p>
            <a:p>
              <a:pPr>
                <a:lnSpc>
                  <a:spcPct val="150000"/>
                </a:lnSpc>
              </a:pP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Para </a:t>
              </a:r>
              <a:r>
                <a:rPr lang="es-E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&lt;Justificación&gt;</a:t>
              </a:r>
              <a:endParaRPr lang="en-NL" sz="1400" i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2A7262-2A06-4F65-BC48-4C7D9AE05292}"/>
                </a:ext>
              </a:extLst>
            </p:cNvPr>
            <p:cNvSpPr txBox="1"/>
            <p:nvPr/>
          </p:nvSpPr>
          <p:spPr>
            <a:xfrm rot="16200000">
              <a:off x="2343883" y="2964373"/>
              <a:ext cx="1513490" cy="369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Descripción</a:t>
              </a:r>
              <a:endParaRPr lang="en-NL" dirty="0"/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317341B6-1F0F-43CD-ACAF-5AB109B372BC}"/>
                </a:ext>
              </a:extLst>
            </p:cNvPr>
            <p:cNvSpPr/>
            <p:nvPr/>
          </p:nvSpPr>
          <p:spPr>
            <a:xfrm rot="16200000">
              <a:off x="3451617" y="2961010"/>
              <a:ext cx="369332" cy="506737"/>
            </a:xfrm>
            <a:prstGeom prst="downArrow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BC692B00-F948-4366-BFBB-CB2FB70BDFD4}"/>
                </a:ext>
              </a:extLst>
            </p:cNvPr>
            <p:cNvSpPr/>
            <p:nvPr/>
          </p:nvSpPr>
          <p:spPr>
            <a:xfrm>
              <a:off x="4052125" y="1783727"/>
              <a:ext cx="369330" cy="506737"/>
            </a:xfrm>
            <a:prstGeom prst="downArrow">
              <a:avLst/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380706-C643-4394-8F59-0712F831B41F}"/>
                </a:ext>
              </a:extLst>
            </p:cNvPr>
            <p:cNvSpPr txBox="1"/>
            <p:nvPr/>
          </p:nvSpPr>
          <p:spPr>
            <a:xfrm>
              <a:off x="3807545" y="3512896"/>
              <a:ext cx="4703817" cy="120854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>
              <a:spAutoFit/>
            </a:bodyPr>
            <a:lstStyle/>
            <a:p>
              <a:r>
                <a:rPr lang="es-ES" sz="1400" b="1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Criterios de Aceptación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Dado que 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(Estado previo o contexto)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Cuando 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(Comportamiento o acción)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E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Entonces </a:t>
              </a:r>
              <a:r>
                <a:rPr lang="es-E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(Cambios a raíz de un comportamiento)</a:t>
              </a:r>
              <a:endParaRPr lang="en-NL" sz="1400" i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7E905A8-391A-4D0B-B50C-2BCC5A3F43C7}"/>
              </a:ext>
            </a:extLst>
          </p:cNvPr>
          <p:cNvSpPr txBox="1"/>
          <p:nvPr/>
        </p:nvSpPr>
        <p:spPr>
          <a:xfrm>
            <a:off x="4964546" y="2010628"/>
            <a:ext cx="19727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Usualmente un verbo</a:t>
            </a:r>
            <a:endParaRPr lang="en-N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1B979D-CC75-4250-9DCE-9D32FECC333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610842" y="2164517"/>
            <a:ext cx="2353704" cy="54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4F816D-FF01-494E-983E-E8BD0163DF56}"/>
              </a:ext>
            </a:extLst>
          </p:cNvPr>
          <p:cNvSpPr txBox="1"/>
          <p:nvPr/>
        </p:nvSpPr>
        <p:spPr>
          <a:xfrm>
            <a:off x="4964546" y="2409055"/>
            <a:ext cx="2844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 que se desempeña en la historia (no poner usuario)</a:t>
            </a:r>
            <a:endParaRPr lang="en-N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462716-7477-4F0C-AB28-F5D2AAEF5A5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265218" y="2670665"/>
            <a:ext cx="2699328" cy="352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1E54B1-A080-44A0-B83A-7687978F44D4}"/>
              </a:ext>
            </a:extLst>
          </p:cNvPr>
          <p:cNvSpPr txBox="1"/>
          <p:nvPr/>
        </p:nvSpPr>
        <p:spPr>
          <a:xfrm>
            <a:off x="4964546" y="2950923"/>
            <a:ext cx="2844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Acción de la persona anterior</a:t>
            </a:r>
            <a:endParaRPr lang="en-N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38E896-D006-49B0-A3FA-F66DF045E19D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610842" y="3104812"/>
            <a:ext cx="2353704" cy="25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94400D3-6026-4C09-AD36-B510B287203A}"/>
              </a:ext>
            </a:extLst>
          </p:cNvPr>
          <p:cNvSpPr txBox="1"/>
          <p:nvPr/>
        </p:nvSpPr>
        <p:spPr>
          <a:xfrm>
            <a:off x="4964545" y="3351627"/>
            <a:ext cx="28448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Conclusión de la acción Especifica el valor de la acción</a:t>
            </a:r>
          </a:p>
          <a:p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(permite hacer un doble ‘Para’)</a:t>
            </a:r>
            <a:endParaRPr lang="en-N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C7CA4E-45FB-4873-90D9-51093CBB984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959497" y="3683681"/>
            <a:ext cx="2005048" cy="37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2550749-AE32-4C5F-8BF7-9E4B0F70BF7C}"/>
              </a:ext>
            </a:extLst>
          </p:cNvPr>
          <p:cNvSpPr txBox="1"/>
          <p:nvPr/>
        </p:nvSpPr>
        <p:spPr>
          <a:xfrm>
            <a:off x="733124" y="5809856"/>
            <a:ext cx="1877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Comprobación</a:t>
            </a:r>
            <a:endParaRPr lang="en-NL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0CAA4C2-4E54-4E16-AA9A-B344266B7137}"/>
              </a:ext>
            </a:extLst>
          </p:cNvPr>
          <p:cNvSpPr/>
          <p:nvPr/>
        </p:nvSpPr>
        <p:spPr>
          <a:xfrm rot="10800000">
            <a:off x="1387555" y="5355892"/>
            <a:ext cx="343277" cy="506737"/>
          </a:xfrm>
          <a:prstGeom prst="downArrow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8ABBFC-04A2-4AD4-B362-DB4523100142}"/>
              </a:ext>
            </a:extLst>
          </p:cNvPr>
          <p:cNvSpPr txBox="1"/>
          <p:nvPr/>
        </p:nvSpPr>
        <p:spPr>
          <a:xfrm>
            <a:off x="190894" y="6068537"/>
            <a:ext cx="284480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40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(Criterios que aseguran si el software fue construido en función de la historia descrita)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4F3A3F-AA0D-401D-A999-EC728D64632B}"/>
              </a:ext>
            </a:extLst>
          </p:cNvPr>
          <p:cNvSpPr txBox="1"/>
          <p:nvPr/>
        </p:nvSpPr>
        <p:spPr>
          <a:xfrm>
            <a:off x="4964546" y="4147493"/>
            <a:ext cx="2844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 en el que se encuentran como usuarios</a:t>
            </a:r>
            <a:endParaRPr lang="en-N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05A827-5985-41F0-82C3-7E21D23AB37A}"/>
              </a:ext>
            </a:extLst>
          </p:cNvPr>
          <p:cNvSpPr txBox="1"/>
          <p:nvPr/>
        </p:nvSpPr>
        <p:spPr>
          <a:xfrm>
            <a:off x="4964546" y="4638561"/>
            <a:ext cx="2844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Cuando se ejecuta algo (acción)</a:t>
            </a:r>
            <a:endParaRPr lang="en-N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B24EF5-E5A6-464D-A6B2-086217FE4B10}"/>
              </a:ext>
            </a:extLst>
          </p:cNvPr>
          <p:cNvSpPr txBox="1"/>
          <p:nvPr/>
        </p:nvSpPr>
        <p:spPr>
          <a:xfrm>
            <a:off x="4973011" y="4985695"/>
            <a:ext cx="2844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partir de la acción ejecutada cuales con los cambios</a:t>
            </a:r>
            <a:endParaRPr lang="en-NL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9348DFF-2EE9-486E-97D8-8A6768A30075}"/>
              </a:ext>
            </a:extLst>
          </p:cNvPr>
          <p:cNvCxnSpPr>
            <a:cxnSpLocks/>
          </p:cNvCxnSpPr>
          <p:nvPr/>
        </p:nvCxnSpPr>
        <p:spPr>
          <a:xfrm flipV="1">
            <a:off x="4372974" y="4327885"/>
            <a:ext cx="600037" cy="20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1B286D-800D-418A-98B0-5875D4FB9C08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315691" y="4670713"/>
            <a:ext cx="648855" cy="121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6E52CB3-10E6-4A4E-9B1D-9AD9346153FB}"/>
              </a:ext>
            </a:extLst>
          </p:cNvPr>
          <p:cNvCxnSpPr>
            <a:cxnSpLocks/>
          </p:cNvCxnSpPr>
          <p:nvPr/>
        </p:nvCxnSpPr>
        <p:spPr>
          <a:xfrm>
            <a:off x="4094018" y="4985695"/>
            <a:ext cx="870528" cy="161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EC5041F-9D42-4114-B3D3-AB34D4EF93EA}"/>
              </a:ext>
            </a:extLst>
          </p:cNvPr>
          <p:cNvSpPr txBox="1"/>
          <p:nvPr/>
        </p:nvSpPr>
        <p:spPr>
          <a:xfrm>
            <a:off x="4066555" y="2338361"/>
            <a:ext cx="7428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</a:t>
            </a:r>
            <a:endParaRPr lang="en-NL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EB37A5-D57C-4C95-A732-96243F1A3194}"/>
              </a:ext>
            </a:extLst>
          </p:cNvPr>
          <p:cNvGrpSpPr/>
          <p:nvPr/>
        </p:nvGrpSpPr>
        <p:grpSpPr>
          <a:xfrm>
            <a:off x="4315691" y="1500484"/>
            <a:ext cx="7617918" cy="4028158"/>
            <a:chOff x="4315691" y="1500484"/>
            <a:chExt cx="7617918" cy="402815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EA9F8E-AE4E-4096-A23E-BC001C300174}"/>
                </a:ext>
              </a:extLst>
            </p:cNvPr>
            <p:cNvGrpSpPr/>
            <p:nvPr/>
          </p:nvGrpSpPr>
          <p:grpSpPr>
            <a:xfrm>
              <a:off x="4315691" y="1500484"/>
              <a:ext cx="7617918" cy="4028158"/>
              <a:chOff x="4315691" y="1500484"/>
              <a:chExt cx="7617918" cy="402815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78FF7D0-BB62-44DB-A6FC-25A8EDBC051B}"/>
                  </a:ext>
                </a:extLst>
              </p:cNvPr>
              <p:cNvGrpSpPr/>
              <p:nvPr/>
            </p:nvGrpSpPr>
            <p:grpSpPr>
              <a:xfrm>
                <a:off x="4315691" y="1500484"/>
                <a:ext cx="7594414" cy="4028158"/>
                <a:chOff x="4315691" y="1500484"/>
                <a:chExt cx="7594414" cy="4028158"/>
              </a:xfrm>
            </p:grpSpPr>
            <p:sp>
              <p:nvSpPr>
                <p:cNvPr id="62" name="Rectangle: Folded Corner 61">
                  <a:extLst>
                    <a:ext uri="{FF2B5EF4-FFF2-40B4-BE49-F238E27FC236}">
                      <a16:creationId xmlns:a16="http://schemas.microsoft.com/office/drawing/2014/main" id="{381325E8-5B51-49C4-9923-7798656E278B}"/>
                    </a:ext>
                  </a:extLst>
                </p:cNvPr>
                <p:cNvSpPr/>
                <p:nvPr/>
              </p:nvSpPr>
              <p:spPr>
                <a:xfrm flipV="1">
                  <a:off x="8069535" y="2313762"/>
                  <a:ext cx="3840570" cy="3214880"/>
                </a:xfrm>
                <a:prstGeom prst="foldedCorner">
                  <a:avLst/>
                </a:prstGeom>
                <a:solidFill>
                  <a:srgbClr val="F8D7CD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NL" dirty="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44E0BDC-145E-472A-861F-7BF914B1DD43}"/>
                    </a:ext>
                  </a:extLst>
                </p:cNvPr>
                <p:cNvSpPr txBox="1"/>
                <p:nvPr/>
              </p:nvSpPr>
              <p:spPr>
                <a:xfrm>
                  <a:off x="8995833" y="1902308"/>
                  <a:ext cx="19727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8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Conversación</a:t>
                  </a:r>
                  <a:endParaRPr lang="en-NL" dirty="0"/>
                </a:p>
              </p:txBody>
            </p:sp>
            <p:sp>
              <p:nvSpPr>
                <p:cNvPr id="3" name="Arrow: Curved Down 2">
                  <a:extLst>
                    <a:ext uri="{FF2B5EF4-FFF2-40B4-BE49-F238E27FC236}">
                      <a16:creationId xmlns:a16="http://schemas.microsoft.com/office/drawing/2014/main" id="{9C6BC33B-8817-4B1B-9FB4-EDF96BE38651}"/>
                    </a:ext>
                  </a:extLst>
                </p:cNvPr>
                <p:cNvSpPr/>
                <p:nvPr/>
              </p:nvSpPr>
              <p:spPr>
                <a:xfrm>
                  <a:off x="4315691" y="1519132"/>
                  <a:ext cx="4237626" cy="577481"/>
                </a:xfrm>
                <a:prstGeom prst="curvedDownArrow">
                  <a:avLst>
                    <a:gd name="adj1" fmla="val 25000"/>
                    <a:gd name="adj2" fmla="val 50000"/>
                    <a:gd name="adj3" fmla="val 19539"/>
                  </a:avLst>
                </a:prstGeom>
                <a:solidFill>
                  <a:srgbClr val="0432FF"/>
                </a:solidFill>
                <a:ln>
                  <a:solidFill>
                    <a:srgbClr val="0432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568D95E-B664-488F-83B3-1FC2EB803E22}"/>
                    </a:ext>
                  </a:extLst>
                </p:cNvPr>
                <p:cNvSpPr txBox="1"/>
                <p:nvPr/>
              </p:nvSpPr>
              <p:spPr>
                <a:xfrm>
                  <a:off x="5714837" y="1500484"/>
                  <a:ext cx="19727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8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al reverso</a:t>
                  </a:r>
                  <a:endParaRPr lang="en-NL" dirty="0"/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154956-E186-4E50-8FCA-9CF374E99B0B}"/>
                  </a:ext>
                </a:extLst>
              </p:cNvPr>
              <p:cNvSpPr txBox="1"/>
              <p:nvPr/>
            </p:nvSpPr>
            <p:spPr>
              <a:xfrm>
                <a:off x="11190768" y="5201138"/>
                <a:ext cx="74284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chemeClr val="bg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</a:t>
                </a:r>
                <a:endParaRPr lang="en-NL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2155A96-E2F6-4D20-B46F-CF5D1EBFD335}"/>
                </a:ext>
              </a:extLst>
            </p:cNvPr>
            <p:cNvSpPr txBox="1"/>
            <p:nvPr/>
          </p:nvSpPr>
          <p:spPr>
            <a:xfrm>
              <a:off x="8321874" y="2555864"/>
              <a:ext cx="3180074" cy="253511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>
              <a:spAutoFit/>
            </a:bodyPr>
            <a:lstStyle/>
            <a:p>
              <a:r>
                <a:rPr lang="es-ES" sz="1400" b="1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Detalles</a:t>
              </a:r>
              <a:endParaRPr lang="es-ES" sz="1400" b="1" i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Reglas del negocio</a:t>
              </a:r>
            </a:p>
            <a:p>
              <a:pPr>
                <a:lnSpc>
                  <a:spcPct val="150000"/>
                </a:lnSpc>
              </a:pPr>
              <a:r>
                <a:rPr lang="es-ES" sz="1400" dirty="0">
                  <a:latin typeface="Arial" panose="020B0604020202020204" pitchFamily="34" charset="0"/>
                  <a:cs typeface="Arial" panose="020B0604020202020204" pitchFamily="34" charset="0"/>
                </a:rPr>
                <a:t>(temas que van en el negocio)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Requerimientos no funcionales</a:t>
              </a:r>
            </a:p>
            <a:p>
              <a:pPr>
                <a:lnSpc>
                  <a:spcPct val="150000"/>
                </a:lnSpc>
              </a:pPr>
              <a:r>
                <a:rPr lang="es-ES" sz="1400" dirty="0">
                  <a:latin typeface="Arial" panose="020B0604020202020204" pitchFamily="34" charset="0"/>
                  <a:cs typeface="Arial" panose="020B0604020202020204" pitchFamily="34" charset="0"/>
                </a:rPr>
                <a:t>(usabilidad, seguridad)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s-E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Otros detalles importantes</a:t>
              </a:r>
            </a:p>
            <a:p>
              <a:pPr>
                <a:lnSpc>
                  <a:spcPct val="150000"/>
                </a:lnSpc>
              </a:pPr>
              <a:r>
                <a:rPr lang="es-ES" sz="1400" dirty="0">
                  <a:latin typeface="Arial" panose="020B0604020202020204" pitchFamily="34" charset="0"/>
                  <a:cs typeface="Arial" panose="020B0604020202020204" pitchFamily="34" charset="0"/>
                </a:rPr>
                <a:t>(especificaciones, cosas que el dueño del producto requiera</a:t>
              </a:r>
              <a:r>
                <a:rPr lang="es-E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NL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096356D-CB49-40DC-A25F-711A5D01A6D6}"/>
              </a:ext>
            </a:extLst>
          </p:cNvPr>
          <p:cNvGrpSpPr/>
          <p:nvPr/>
        </p:nvGrpSpPr>
        <p:grpSpPr>
          <a:xfrm>
            <a:off x="4094018" y="5528642"/>
            <a:ext cx="4583257" cy="1032617"/>
            <a:chOff x="4094018" y="5528642"/>
            <a:chExt cx="4583257" cy="103261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F6807EB-8D13-4226-8065-C986EEE0A368}"/>
                </a:ext>
              </a:extLst>
            </p:cNvPr>
            <p:cNvSpPr txBox="1"/>
            <p:nvPr/>
          </p:nvSpPr>
          <p:spPr>
            <a:xfrm>
              <a:off x="5349148" y="5914928"/>
              <a:ext cx="217071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 realizan en Tarjetas o Cartas</a:t>
              </a:r>
              <a:endParaRPr lang="en-NL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62DADB-8B6D-4BF1-A882-A349034F9EE2}"/>
                </a:ext>
              </a:extLst>
            </p:cNvPr>
            <p:cNvCxnSpPr>
              <a:stCxn id="46" idx="1"/>
            </p:cNvCxnSpPr>
            <p:nvPr/>
          </p:nvCxnSpPr>
          <p:spPr>
            <a:xfrm flipH="1" flipV="1">
              <a:off x="4094018" y="5528642"/>
              <a:ext cx="1255130" cy="709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62BB87-27D3-405A-8BA0-6FCD56362374}"/>
                </a:ext>
              </a:extLst>
            </p:cNvPr>
            <p:cNvCxnSpPr>
              <a:stCxn id="46" idx="3"/>
            </p:cNvCxnSpPr>
            <p:nvPr/>
          </p:nvCxnSpPr>
          <p:spPr>
            <a:xfrm flipV="1">
              <a:off x="7519859" y="5547289"/>
              <a:ext cx="1157416" cy="6908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925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Historias de Usuario y Casos de Uso (3/4)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15</a:t>
            </a:fld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DEAEE-7EE4-42C9-A926-C7B8ABBC48B4}"/>
              </a:ext>
            </a:extLst>
          </p:cNvPr>
          <p:cNvSpPr/>
          <p:nvPr/>
        </p:nvSpPr>
        <p:spPr>
          <a:xfrm>
            <a:off x="2076628" y="1059300"/>
            <a:ext cx="7395647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de Historia de Usuario: Sistema de “Encendido de Lámpara”</a:t>
            </a:r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3D2E79-4BCE-4477-B01D-F728F91B0577}"/>
              </a:ext>
            </a:extLst>
          </p:cNvPr>
          <p:cNvGrpSpPr/>
          <p:nvPr/>
        </p:nvGrpSpPr>
        <p:grpSpPr>
          <a:xfrm>
            <a:off x="880720" y="1675501"/>
            <a:ext cx="4647885" cy="4073781"/>
            <a:chOff x="880720" y="2132701"/>
            <a:chExt cx="4647885" cy="407378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AD6747-AA29-4622-B4F2-4410105C5449}"/>
                </a:ext>
              </a:extLst>
            </p:cNvPr>
            <p:cNvGrpSpPr/>
            <p:nvPr/>
          </p:nvGrpSpPr>
          <p:grpSpPr>
            <a:xfrm>
              <a:off x="880720" y="2132701"/>
              <a:ext cx="4643780" cy="4073781"/>
              <a:chOff x="3636579" y="2157688"/>
              <a:chExt cx="5109487" cy="2926460"/>
            </a:xfrm>
          </p:grpSpPr>
          <p:sp>
            <p:nvSpPr>
              <p:cNvPr id="4" name="Rectangle: Folded Corner 3">
                <a:extLst>
                  <a:ext uri="{FF2B5EF4-FFF2-40B4-BE49-F238E27FC236}">
                    <a16:creationId xmlns:a16="http://schemas.microsoft.com/office/drawing/2014/main" id="{72DE85F5-0FB5-40CC-AC30-2FD183BC3637}"/>
                  </a:ext>
                </a:extLst>
              </p:cNvPr>
              <p:cNvSpPr/>
              <p:nvPr/>
            </p:nvSpPr>
            <p:spPr>
              <a:xfrm>
                <a:off x="3636579" y="2157688"/>
                <a:ext cx="5109487" cy="2925336"/>
              </a:xfrm>
              <a:prstGeom prst="foldedCorner">
                <a:avLst/>
              </a:prstGeom>
              <a:solidFill>
                <a:srgbClr val="F8D7CD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446581-DF3C-4B07-9F85-FDC2F182CA43}"/>
                  </a:ext>
                </a:extLst>
              </p:cNvPr>
              <p:cNvSpPr txBox="1"/>
              <p:nvPr/>
            </p:nvSpPr>
            <p:spPr>
              <a:xfrm>
                <a:off x="3797556" y="2264879"/>
                <a:ext cx="4361224" cy="221096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Encender lámpara desde sistema domótico</a:t>
                </a:r>
                <a:endParaRPr lang="en-NL" sz="1400" i="1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82ECEA-7BCE-46E9-9144-EAADA3101B14}"/>
                  </a:ext>
                </a:extLst>
              </p:cNvPr>
              <p:cNvSpPr txBox="1"/>
              <p:nvPr/>
            </p:nvSpPr>
            <p:spPr>
              <a:xfrm>
                <a:off x="3797555" y="2558915"/>
                <a:ext cx="4750838" cy="1202070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" sz="14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Como</a:t>
                </a:r>
                <a:r>
                  <a:rPr lang="es-ES" sz="1400" b="1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&lt;cuidador de museo&gt;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Puedo</a:t>
                </a:r>
                <a:r>
                  <a:rPr lang="es-ES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&lt;encender lámpara a distancia desde aplicación en celular&gt;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Para </a:t>
                </a:r>
                <a:r>
                  <a:rPr lang="es-ES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&lt;no tener que caminar y encender la lámpara manualmente&gt;</a:t>
                </a:r>
                <a:endParaRPr lang="en-NL" sz="1400" i="1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380706-C643-4394-8F59-0712F831B41F}"/>
                  </a:ext>
                </a:extLst>
              </p:cNvPr>
              <p:cNvSpPr txBox="1"/>
              <p:nvPr/>
            </p:nvSpPr>
            <p:spPr>
              <a:xfrm>
                <a:off x="3769935" y="3823902"/>
                <a:ext cx="4915995" cy="1260246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Criterios de Aceptación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Dado que</a:t>
                </a:r>
                <a:r>
                  <a:rPr lang="es-ES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s-ES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quiero encender la lámpara con mi celular</a:t>
                </a: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Cuando</a:t>
                </a:r>
                <a:r>
                  <a:rPr lang="es-ES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s-ES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en mi celular elijo la aplicación con el sistema domótico y enciendo la lámpara</a:t>
                </a: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Entonces</a:t>
                </a:r>
                <a:r>
                  <a:rPr lang="es-ES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s-ES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se solicitará que proceda con el            encendido utilizando la aplicación</a:t>
                </a: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NL" sz="1400" i="1" dirty="0"/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C5041F-9D42-4114-B3D3-AB34D4EF93EA}"/>
                </a:ext>
              </a:extLst>
            </p:cNvPr>
            <p:cNvSpPr txBox="1"/>
            <p:nvPr/>
          </p:nvSpPr>
          <p:spPr>
            <a:xfrm>
              <a:off x="4785764" y="2169106"/>
              <a:ext cx="7428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Front</a:t>
              </a:r>
              <a:endParaRPr lang="en-NL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A0DE0E-CB43-4F11-8EE0-0D7483E11B3B}"/>
              </a:ext>
            </a:extLst>
          </p:cNvPr>
          <p:cNvGrpSpPr/>
          <p:nvPr/>
        </p:nvGrpSpPr>
        <p:grpSpPr>
          <a:xfrm>
            <a:off x="6348070" y="1675500"/>
            <a:ext cx="4643780" cy="4072217"/>
            <a:chOff x="6348070" y="2132700"/>
            <a:chExt cx="4643780" cy="407221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4AE6E80-0F27-403E-B822-9D6A272BA1E0}"/>
                </a:ext>
              </a:extLst>
            </p:cNvPr>
            <p:cNvGrpSpPr/>
            <p:nvPr/>
          </p:nvGrpSpPr>
          <p:grpSpPr>
            <a:xfrm>
              <a:off x="6348070" y="2132700"/>
              <a:ext cx="4643780" cy="4072217"/>
              <a:chOff x="8069535" y="2313762"/>
              <a:chExt cx="3840570" cy="3214880"/>
            </a:xfrm>
          </p:grpSpPr>
          <p:sp>
            <p:nvSpPr>
              <p:cNvPr id="62" name="Rectangle: Folded Corner 61">
                <a:extLst>
                  <a:ext uri="{FF2B5EF4-FFF2-40B4-BE49-F238E27FC236}">
                    <a16:creationId xmlns:a16="http://schemas.microsoft.com/office/drawing/2014/main" id="{381325E8-5B51-49C4-9923-7798656E278B}"/>
                  </a:ext>
                </a:extLst>
              </p:cNvPr>
              <p:cNvSpPr/>
              <p:nvPr/>
            </p:nvSpPr>
            <p:spPr>
              <a:xfrm flipV="1">
                <a:off x="8069535" y="2313762"/>
                <a:ext cx="3840570" cy="3214880"/>
              </a:xfrm>
              <a:prstGeom prst="foldedCorner">
                <a:avLst/>
              </a:prstGeom>
              <a:solidFill>
                <a:srgbClr val="F8D7CD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155A96-E2F6-4D20-B46F-CF5D1EBFD335}"/>
                  </a:ext>
                </a:extLst>
              </p:cNvPr>
              <p:cNvSpPr txBox="1"/>
              <p:nvPr/>
            </p:nvSpPr>
            <p:spPr>
              <a:xfrm>
                <a:off x="8321874" y="2555864"/>
                <a:ext cx="3180074" cy="2762726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s-ES" sz="1400" b="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Detalles</a:t>
                </a:r>
                <a:endParaRPr lang="es-ES" sz="1400" b="1" i="1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Reglas del negocio</a:t>
                </a:r>
                <a:r>
                  <a:rPr lang="es-ES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(El listado de botones en el sistema domótico deberá contener nombre, estado y figura)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Requerimientos no funcionales</a:t>
                </a:r>
                <a:r>
                  <a:rPr lang="es-ES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(El encendido de la lámpara deberá tomar menos de 5 segundos)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s-ES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Otros detalles importantes</a:t>
                </a:r>
                <a:r>
                  <a:rPr lang="es-ES" sz="1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(Previo a solicitar el encendido de la lámpara procede a una validación de sensores disponibles en la zona )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4154956-E186-4E50-8FCA-9CF374E99B0B}"/>
                </a:ext>
              </a:extLst>
            </p:cNvPr>
            <p:cNvSpPr txBox="1"/>
            <p:nvPr/>
          </p:nvSpPr>
          <p:spPr>
            <a:xfrm>
              <a:off x="10209747" y="5828981"/>
              <a:ext cx="7428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b="1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</a:t>
              </a:r>
              <a:endParaRPr lang="en-NL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580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Historias de Usuario y Casos de Uso (4/4)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16</a:t>
            </a:fld>
            <a:endParaRPr lang="es-ES_trad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DEAEE-7EE4-42C9-A926-C7B8ABBC48B4}"/>
              </a:ext>
            </a:extLst>
          </p:cNvPr>
          <p:cNvSpPr/>
          <p:nvPr/>
        </p:nvSpPr>
        <p:spPr>
          <a:xfrm>
            <a:off x="2076628" y="1059300"/>
            <a:ext cx="7395647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de </a:t>
            </a:r>
            <a:r>
              <a:rPr lang="es-ES" sz="18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sz="18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</a:t>
            </a:r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Historias de Usuario en un Sprint</a:t>
            </a:r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white board with sticky notes&#10;&#10;Description automatically generated with low confidence">
            <a:extLst>
              <a:ext uri="{FF2B5EF4-FFF2-40B4-BE49-F238E27FC236}">
                <a16:creationId xmlns:a16="http://schemas.microsoft.com/office/drawing/2014/main" id="{2DF93FEC-F2A6-4876-B6EB-A4C3FB51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97" y="1433047"/>
            <a:ext cx="9376912" cy="52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35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Gestión de Proyectos con JIRA (1/3)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17</a:t>
            </a:fld>
            <a:endParaRPr lang="es-ES_tradnl"/>
          </a:p>
        </p:txBody>
      </p:sp>
      <p:pic>
        <p:nvPicPr>
          <p:cNvPr id="4" name="Picture 3" descr="Blu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24413BC-EDF8-40E1-9CEB-54D2557A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78" y="1255935"/>
            <a:ext cx="1979268" cy="552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A69452-91D7-45C2-BC53-4626AFC021C4}"/>
              </a:ext>
            </a:extLst>
          </p:cNvPr>
          <p:cNvSpPr txBox="1"/>
          <p:nvPr/>
        </p:nvSpPr>
        <p:spPr>
          <a:xfrm>
            <a:off x="315516" y="1888631"/>
            <a:ext cx="5310188" cy="3247043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s-ES_tradnl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JIRA: Herramienta de gestión de </a:t>
            </a:r>
            <a:r>
              <a:rPr lang="es-ES_tradnl" sz="2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Proyectos</a:t>
            </a:r>
            <a:r>
              <a:rPr lang="es-ES_tradnl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20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Ágiles</a:t>
            </a:r>
            <a:r>
              <a:rPr lang="es-ES_tradnl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utilizada para diferentes tipos de equipos de trabajo.</a:t>
            </a:r>
          </a:p>
          <a:p>
            <a:pPr marL="285750" indent="-285750" algn="just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s-ES_tradnl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Muy personalizable y adaptable a las necesidades del Proyecto.</a:t>
            </a:r>
          </a:p>
          <a:p>
            <a:pPr marL="285750" indent="-285750" algn="just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s-ES_tradnl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Dispone de </a:t>
            </a:r>
            <a:r>
              <a:rPr lang="es-ES_tradnl" sz="20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add-ons</a:t>
            </a:r>
            <a:r>
              <a:rPr lang="es-ES_tradnl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potenciar sus funcionalidades base.</a:t>
            </a:r>
          </a:p>
          <a:p>
            <a:pPr marL="285750" indent="-285750" algn="just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s-ES_tradnl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 propietaria de </a:t>
            </a:r>
            <a:r>
              <a:rPr lang="es-ES_tradnl" sz="20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Atlassian</a:t>
            </a:r>
            <a:r>
              <a:rPr lang="es-ES_tradnl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_tradnl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A91BD-5FE6-49CE-8D97-3C9E579BA340}"/>
              </a:ext>
            </a:extLst>
          </p:cNvPr>
          <p:cNvSpPr txBox="1"/>
          <p:nvPr/>
        </p:nvSpPr>
        <p:spPr>
          <a:xfrm>
            <a:off x="470297" y="6019603"/>
            <a:ext cx="6917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/>
              <a:t>Enlace: (</a:t>
            </a:r>
            <a:r>
              <a:rPr lang="es-ES_tradnl">
                <a:hlinkClick r:id="rId3"/>
              </a:rPr>
              <a:t>https://www.atlassian.com/es/software/jira/free</a:t>
            </a:r>
            <a:r>
              <a:rPr lang="es-ES_tradnl"/>
              <a:t>)</a:t>
            </a:r>
          </a:p>
          <a:p>
            <a:r>
              <a:rPr lang="es-ES_tradnl"/>
              <a:t>Recomendación: Registrar con cuenta de google.</a:t>
            </a:r>
          </a:p>
        </p:txBody>
      </p:sp>
      <p:pic>
        <p:nvPicPr>
          <p:cNvPr id="10" name="Picture 9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BE75D455-84F8-411E-8781-B6E3328B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844" y="1774410"/>
            <a:ext cx="5887640" cy="3600005"/>
          </a:xfrm>
          <a:prstGeom prst="rect">
            <a:avLst/>
          </a:prstGeom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18C23F4-646D-46C0-833C-D52AED4531E8}"/>
              </a:ext>
            </a:extLst>
          </p:cNvPr>
          <p:cNvSpPr/>
          <p:nvPr/>
        </p:nvSpPr>
        <p:spPr>
          <a:xfrm>
            <a:off x="10959420" y="4985584"/>
            <a:ext cx="1050758" cy="5293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442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D8749E9C-B4C2-417C-9F8A-21F1B128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64" y="4166626"/>
            <a:ext cx="4600072" cy="2570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Gestión de Proyectos con JIRA (1/3)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18</a:t>
            </a:fld>
            <a:endParaRPr lang="es-ES_tradnl"/>
          </a:p>
        </p:txBody>
      </p:sp>
      <p:pic>
        <p:nvPicPr>
          <p:cNvPr id="6" name="Picture 5" descr="A screenshot of a software&#10;&#10;Description automatically generated with medium confidence">
            <a:extLst>
              <a:ext uri="{FF2B5EF4-FFF2-40B4-BE49-F238E27FC236}">
                <a16:creationId xmlns:a16="http://schemas.microsoft.com/office/drawing/2014/main" id="{8A8C46D2-8A86-4013-BA64-7BBF5C37B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7" y="1448091"/>
            <a:ext cx="3624975" cy="259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screenshot, font, web page&#10;&#10;Description automatically generated">
            <a:extLst>
              <a:ext uri="{FF2B5EF4-FFF2-40B4-BE49-F238E27FC236}">
                <a16:creationId xmlns:a16="http://schemas.microsoft.com/office/drawing/2014/main" id="{D4E48545-22ED-413B-80A7-A5984AC5A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262" y="1448091"/>
            <a:ext cx="2343372" cy="259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D71839AF-1B62-4426-ACA5-3D654B88F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061" y="1934000"/>
            <a:ext cx="4797903" cy="1988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screenshot of a software program&#10;&#10;Description automatically generated with low confidence">
            <a:extLst>
              <a:ext uri="{FF2B5EF4-FFF2-40B4-BE49-F238E27FC236}">
                <a16:creationId xmlns:a16="http://schemas.microsoft.com/office/drawing/2014/main" id="{D92FC0E2-5B16-4112-92D7-90D29DD7F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974" y="4231456"/>
            <a:ext cx="3624974" cy="23942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77145D45-A810-4949-A1FF-399907D1505D}"/>
              </a:ext>
            </a:extLst>
          </p:cNvPr>
          <p:cNvSpPr/>
          <p:nvPr/>
        </p:nvSpPr>
        <p:spPr>
          <a:xfrm>
            <a:off x="3828213" y="3244052"/>
            <a:ext cx="517358" cy="369895"/>
          </a:xfrm>
          <a:prstGeom prst="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62CA3D8-2C13-488F-A11D-79237A564F8B}"/>
              </a:ext>
            </a:extLst>
          </p:cNvPr>
          <p:cNvSpPr/>
          <p:nvPr/>
        </p:nvSpPr>
        <p:spPr>
          <a:xfrm>
            <a:off x="6810439" y="3244052"/>
            <a:ext cx="517358" cy="369895"/>
          </a:xfrm>
          <a:prstGeom prst="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4110CFB-B3C7-4D4E-965B-89FAF7259E1E}"/>
              </a:ext>
            </a:extLst>
          </p:cNvPr>
          <p:cNvSpPr/>
          <p:nvPr/>
        </p:nvSpPr>
        <p:spPr>
          <a:xfrm>
            <a:off x="1151585" y="5266710"/>
            <a:ext cx="517358" cy="369895"/>
          </a:xfrm>
          <a:prstGeom prst="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D943DE1-369C-47F5-8301-BC389396B37B}"/>
              </a:ext>
            </a:extLst>
          </p:cNvPr>
          <p:cNvSpPr/>
          <p:nvPr/>
        </p:nvSpPr>
        <p:spPr>
          <a:xfrm>
            <a:off x="5605074" y="5266709"/>
            <a:ext cx="517358" cy="369895"/>
          </a:xfrm>
          <a:prstGeom prst="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2DDC7FB-DED9-4467-8168-D7225003B103}"/>
              </a:ext>
            </a:extLst>
          </p:cNvPr>
          <p:cNvSpPr/>
          <p:nvPr/>
        </p:nvSpPr>
        <p:spPr>
          <a:xfrm>
            <a:off x="2290669" y="2274603"/>
            <a:ext cx="1618166" cy="3698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438EA9-E632-4BE6-AF86-5769BF95750F}"/>
              </a:ext>
            </a:extLst>
          </p:cNvPr>
          <p:cNvSpPr/>
          <p:nvPr/>
        </p:nvSpPr>
        <p:spPr>
          <a:xfrm>
            <a:off x="4327006" y="2459556"/>
            <a:ext cx="2343371" cy="5577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835A6B-2920-4C28-8C13-F4DBB8050DBE}"/>
              </a:ext>
            </a:extLst>
          </p:cNvPr>
          <p:cNvSpPr/>
          <p:nvPr/>
        </p:nvSpPr>
        <p:spPr>
          <a:xfrm>
            <a:off x="8947108" y="2391672"/>
            <a:ext cx="1618166" cy="8971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6B1AC9-FBCD-496B-9F83-B65A266E394C}"/>
              </a:ext>
            </a:extLst>
          </p:cNvPr>
          <p:cNvSpPr/>
          <p:nvPr/>
        </p:nvSpPr>
        <p:spPr>
          <a:xfrm>
            <a:off x="11228439" y="3559170"/>
            <a:ext cx="420842" cy="2621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7CDA2D-9AAA-49C4-A481-86913D24ED88}"/>
              </a:ext>
            </a:extLst>
          </p:cNvPr>
          <p:cNvSpPr/>
          <p:nvPr/>
        </p:nvSpPr>
        <p:spPr>
          <a:xfrm>
            <a:off x="1751475" y="5015847"/>
            <a:ext cx="3557943" cy="8442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8C6A21-DF16-4FE0-A25D-EB2D2AB7A41D}"/>
              </a:ext>
            </a:extLst>
          </p:cNvPr>
          <p:cNvSpPr/>
          <p:nvPr/>
        </p:nvSpPr>
        <p:spPr>
          <a:xfrm>
            <a:off x="2847912" y="997888"/>
            <a:ext cx="6496176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Creando un Proyecto con JIRA</a:t>
            </a:r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226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255B5E2-D8CC-4A1F-9CAD-CA653D052AAF}"/>
              </a:ext>
            </a:extLst>
          </p:cNvPr>
          <p:cNvGrpSpPr/>
          <p:nvPr/>
        </p:nvGrpSpPr>
        <p:grpSpPr>
          <a:xfrm>
            <a:off x="1807380" y="5722527"/>
            <a:ext cx="1309688" cy="447675"/>
            <a:chOff x="1909211" y="2185637"/>
            <a:chExt cx="1309688" cy="447675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521C244-9DE7-4946-BDFA-4FAC0D351B9A}"/>
                </a:ext>
              </a:extLst>
            </p:cNvPr>
            <p:cNvSpPr/>
            <p:nvPr/>
          </p:nvSpPr>
          <p:spPr>
            <a:xfrm>
              <a:off x="1909211" y="2185637"/>
              <a:ext cx="1309688" cy="4476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_tradnl"/>
                <a:t>      Bug</a:t>
              </a:r>
            </a:p>
          </p:txBody>
        </p:sp>
        <p:pic>
          <p:nvPicPr>
            <p:cNvPr id="38" name="Picture 37" descr="A picture containing circle, graphics, screenshot, design&#10;&#10;Description automatically generated">
              <a:extLst>
                <a:ext uri="{FF2B5EF4-FFF2-40B4-BE49-F238E27FC236}">
                  <a16:creationId xmlns:a16="http://schemas.microsoft.com/office/drawing/2014/main" id="{95D3EE5D-15ED-4B62-A299-8E273ED4F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5665" y="2230739"/>
              <a:ext cx="380176" cy="37693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Gestión de Proyectos con JIRA (2/3)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085" y="6060256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19</a:t>
            </a:fld>
            <a:endParaRPr lang="es-ES_tradn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8C6A21-DF16-4FE0-A25D-EB2D2AB7A41D}"/>
              </a:ext>
            </a:extLst>
          </p:cNvPr>
          <p:cNvSpPr/>
          <p:nvPr/>
        </p:nvSpPr>
        <p:spPr>
          <a:xfrm>
            <a:off x="2847912" y="997888"/>
            <a:ext cx="6496176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Incidencias</a:t>
            </a:r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JIRA</a:t>
            </a:r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4F280-D9A3-45AD-A11B-D3CD65896242}"/>
              </a:ext>
            </a:extLst>
          </p:cNvPr>
          <p:cNvSpPr txBox="1"/>
          <p:nvPr/>
        </p:nvSpPr>
        <p:spPr>
          <a:xfrm>
            <a:off x="2351458" y="1366759"/>
            <a:ext cx="4433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04775">
              <a:buFont typeface="Arial" panose="020B0604020202020204" pitchFamily="34" charset="0"/>
              <a:buChar char="•"/>
            </a:pPr>
            <a:r>
              <a:rPr lang="es-ES_tradnl" sz="140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de tareas a realizar de todo el Proyecto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C31CD-ABEB-441D-B5D6-DDCAF95FF50E}"/>
              </a:ext>
            </a:extLst>
          </p:cNvPr>
          <p:cNvCxnSpPr>
            <a:cxnSpLocks/>
          </p:cNvCxnSpPr>
          <p:nvPr/>
        </p:nvCxnSpPr>
        <p:spPr>
          <a:xfrm flipV="1">
            <a:off x="1924050" y="1521742"/>
            <a:ext cx="61436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DEC92F5-BF15-4FF9-838E-5A74D428FB29}"/>
              </a:ext>
            </a:extLst>
          </p:cNvPr>
          <p:cNvGrpSpPr/>
          <p:nvPr/>
        </p:nvGrpSpPr>
        <p:grpSpPr>
          <a:xfrm>
            <a:off x="1804104" y="1950068"/>
            <a:ext cx="1309689" cy="447675"/>
            <a:chOff x="1254366" y="2390642"/>
            <a:chExt cx="1309689" cy="44767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EDF1679-C016-49BC-ADC3-C5D15D1012B0}"/>
                </a:ext>
              </a:extLst>
            </p:cNvPr>
            <p:cNvSpPr/>
            <p:nvPr/>
          </p:nvSpPr>
          <p:spPr>
            <a:xfrm>
              <a:off x="1254366" y="2390642"/>
              <a:ext cx="1309689" cy="44767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r>
                <a:rPr lang="es-ES_tradnl">
                  <a:solidFill>
                    <a:srgbClr val="202124"/>
                  </a:solidFill>
                  <a:latin typeface="Google Sans"/>
                </a:rPr>
                <a:t> Historia</a:t>
              </a:r>
              <a:endParaRPr lang="es-ES_tradnl"/>
            </a:p>
          </p:txBody>
        </p:sp>
        <p:pic>
          <p:nvPicPr>
            <p:cNvPr id="18" name="Picture 17" descr="A white arrow in a green square&#10;&#10;Description automatically generated with low confidence">
              <a:extLst>
                <a:ext uri="{FF2B5EF4-FFF2-40B4-BE49-F238E27FC236}">
                  <a16:creationId xmlns:a16="http://schemas.microsoft.com/office/drawing/2014/main" id="{5432185E-445F-4DAF-878B-80F20779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2996" y="2434676"/>
              <a:ext cx="378000" cy="378000"/>
            </a:xfrm>
            <a:prstGeom prst="rect">
              <a:avLst/>
            </a:prstGeom>
          </p:spPr>
        </p:pic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D7F46033-3566-4BCF-9305-B12121D41FAF}"/>
              </a:ext>
            </a:extLst>
          </p:cNvPr>
          <p:cNvGrpSpPr/>
          <p:nvPr/>
        </p:nvGrpSpPr>
        <p:grpSpPr>
          <a:xfrm>
            <a:off x="1798417" y="2524399"/>
            <a:ext cx="5110162" cy="3087392"/>
            <a:chOff x="1135305" y="2930254"/>
            <a:chExt cx="5110162" cy="308739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9905735-0692-4D0F-9EAD-05B2D66F9D51}"/>
                </a:ext>
              </a:extLst>
            </p:cNvPr>
            <p:cNvGrpSpPr/>
            <p:nvPr/>
          </p:nvGrpSpPr>
          <p:grpSpPr>
            <a:xfrm>
              <a:off x="1135305" y="3194223"/>
              <a:ext cx="3136107" cy="2573880"/>
              <a:chOff x="1554405" y="3194223"/>
              <a:chExt cx="3136107" cy="2573880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D874421-A3D4-4F66-94D0-990D5A831E14}"/>
                  </a:ext>
                </a:extLst>
              </p:cNvPr>
              <p:cNvGrpSpPr/>
              <p:nvPr/>
            </p:nvGrpSpPr>
            <p:grpSpPr>
              <a:xfrm>
                <a:off x="1554405" y="4233326"/>
                <a:ext cx="1315375" cy="447675"/>
                <a:chOff x="1554405" y="4233326"/>
                <a:chExt cx="1315375" cy="447675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63B7DE55-EF78-408F-9F95-708E360445B5}"/>
                    </a:ext>
                  </a:extLst>
                </p:cNvPr>
                <p:cNvSpPr/>
                <p:nvPr/>
              </p:nvSpPr>
              <p:spPr>
                <a:xfrm>
                  <a:off x="1554405" y="4233326"/>
                  <a:ext cx="1315375" cy="44767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s-ES_tradnl">
                      <a:solidFill>
                        <a:srgbClr val="202124"/>
                      </a:solidFill>
                      <a:latin typeface="Google Sans"/>
                    </a:rPr>
                    <a:t>        Épica</a:t>
                  </a:r>
                  <a:endParaRPr lang="es-ES_tradnl"/>
                </a:p>
              </p:txBody>
            </p:sp>
            <p:pic>
              <p:nvPicPr>
                <p:cNvPr id="41" name="Picture 40" descr="A white lightning bolt in a purple squa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833CE16-C9E7-4FDC-B0B4-62813848C4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10860" y="4268903"/>
                  <a:ext cx="378000" cy="37800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0CB576E-979B-49F9-8CE3-F31FFA3EB805}"/>
                  </a:ext>
                </a:extLst>
              </p:cNvPr>
              <p:cNvGrpSpPr/>
              <p:nvPr/>
            </p:nvGrpSpPr>
            <p:grpSpPr>
              <a:xfrm>
                <a:off x="3380823" y="3194223"/>
                <a:ext cx="1309689" cy="447675"/>
                <a:chOff x="1254366" y="1990592"/>
                <a:chExt cx="1309689" cy="447675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B73F5CA8-7133-4618-90DF-949F0D015EED}"/>
                    </a:ext>
                  </a:extLst>
                </p:cNvPr>
                <p:cNvSpPr/>
                <p:nvPr/>
              </p:nvSpPr>
              <p:spPr>
                <a:xfrm>
                  <a:off x="1254366" y="1990592"/>
                  <a:ext cx="1309689" cy="44767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ES_tradnl">
                      <a:solidFill>
                        <a:srgbClr val="202124"/>
                      </a:solidFill>
                      <a:latin typeface="Google Sans"/>
                    </a:rPr>
                    <a:t> Historia</a:t>
                  </a:r>
                  <a:endParaRPr lang="es-ES_tradnl"/>
                </a:p>
              </p:txBody>
            </p:sp>
            <p:pic>
              <p:nvPicPr>
                <p:cNvPr id="46" name="Picture 45" descr="A white arrow in a green squar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CCD267B8-A664-46EE-BEB3-AD7837B3F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2996" y="2025101"/>
                  <a:ext cx="378000" cy="378000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1FFC9064-469D-425B-B7E9-95630350376A}"/>
                  </a:ext>
                </a:extLst>
              </p:cNvPr>
              <p:cNvGrpSpPr/>
              <p:nvPr/>
            </p:nvGrpSpPr>
            <p:grpSpPr>
              <a:xfrm>
                <a:off x="3380823" y="4234151"/>
                <a:ext cx="1309689" cy="447675"/>
                <a:chOff x="1254366" y="2314442"/>
                <a:chExt cx="1309689" cy="447675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E6579D2E-7087-4E4B-BC8F-ED4BC15803F3}"/>
                    </a:ext>
                  </a:extLst>
                </p:cNvPr>
                <p:cNvSpPr/>
                <p:nvPr/>
              </p:nvSpPr>
              <p:spPr>
                <a:xfrm>
                  <a:off x="1254366" y="2314442"/>
                  <a:ext cx="1309689" cy="44767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ES_tradnl">
                      <a:solidFill>
                        <a:srgbClr val="202124"/>
                      </a:solidFill>
                      <a:latin typeface="Google Sans"/>
                    </a:rPr>
                    <a:t> Historia</a:t>
                  </a:r>
                  <a:endParaRPr lang="es-ES_tradnl"/>
                </a:p>
              </p:txBody>
            </p:sp>
            <p:pic>
              <p:nvPicPr>
                <p:cNvPr id="49" name="Picture 48" descr="A white arrow in a green squar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61AD2FF-9243-4CB4-B94A-CBEEE42727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2996" y="2358476"/>
                  <a:ext cx="378000" cy="378000"/>
                </a:xfrm>
                <a:prstGeom prst="rect">
                  <a:avLst/>
                </a:prstGeom>
              </p:spPr>
            </p:pic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219C474-AFE7-4C5C-8203-EF500335F07B}"/>
                  </a:ext>
                </a:extLst>
              </p:cNvPr>
              <p:cNvGrpSpPr/>
              <p:nvPr/>
            </p:nvGrpSpPr>
            <p:grpSpPr>
              <a:xfrm>
                <a:off x="3375510" y="5320428"/>
                <a:ext cx="1309689" cy="447675"/>
                <a:chOff x="1254366" y="2781167"/>
                <a:chExt cx="1309689" cy="447675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A9850DCB-DDA3-413A-AD5A-D12501A7307C}"/>
                    </a:ext>
                  </a:extLst>
                </p:cNvPr>
                <p:cNvSpPr/>
                <p:nvPr/>
              </p:nvSpPr>
              <p:spPr>
                <a:xfrm>
                  <a:off x="1254366" y="2781167"/>
                  <a:ext cx="1309689" cy="44767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ES_tradnl">
                      <a:solidFill>
                        <a:srgbClr val="202124"/>
                      </a:solidFill>
                      <a:latin typeface="Google Sans"/>
                    </a:rPr>
                    <a:t> Historia</a:t>
                  </a:r>
                  <a:endParaRPr lang="es-ES_tradnl"/>
                </a:p>
              </p:txBody>
            </p:sp>
            <p:pic>
              <p:nvPicPr>
                <p:cNvPr id="52" name="Picture 51" descr="A white arrow in a green squar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8595C87E-46A6-4380-85A9-D9CE51E4F1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2996" y="2825201"/>
                  <a:ext cx="378000" cy="378000"/>
                </a:xfrm>
                <a:prstGeom prst="rect">
                  <a:avLst/>
                </a:prstGeom>
              </p:spPr>
            </p:pic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0162408-BDE1-476B-99FC-85D94CF63097}"/>
                  </a:ext>
                </a:extLst>
              </p:cNvPr>
              <p:cNvCxnSpPr>
                <a:cxnSpLocks/>
                <a:stCxn id="39" idx="3"/>
                <a:endCxn id="45" idx="1"/>
              </p:cNvCxnSpPr>
              <p:nvPr/>
            </p:nvCxnSpPr>
            <p:spPr>
              <a:xfrm flipV="1">
                <a:off x="2869780" y="3418061"/>
                <a:ext cx="511043" cy="10391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67A6E78-F70C-4595-B847-9C23DC8DA5B1}"/>
                  </a:ext>
                </a:extLst>
              </p:cNvPr>
              <p:cNvCxnSpPr>
                <a:cxnSpLocks/>
                <a:stCxn id="39" idx="3"/>
                <a:endCxn id="48" idx="1"/>
              </p:cNvCxnSpPr>
              <p:nvPr/>
            </p:nvCxnSpPr>
            <p:spPr>
              <a:xfrm>
                <a:off x="2869780" y="4457164"/>
                <a:ext cx="511043" cy="8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F597EB4-85E9-413C-AD48-B6FA228A9D4B}"/>
                  </a:ext>
                </a:extLst>
              </p:cNvPr>
              <p:cNvCxnSpPr>
                <a:cxnSpLocks/>
                <a:stCxn id="39" idx="3"/>
                <a:endCxn id="51" idx="1"/>
              </p:cNvCxnSpPr>
              <p:nvPr/>
            </p:nvCxnSpPr>
            <p:spPr>
              <a:xfrm>
                <a:off x="2869780" y="4457164"/>
                <a:ext cx="505730" cy="10871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884F3D3-F090-445B-87AD-08A5809C58F9}"/>
                </a:ext>
              </a:extLst>
            </p:cNvPr>
            <p:cNvGrpSpPr/>
            <p:nvPr/>
          </p:nvGrpSpPr>
          <p:grpSpPr>
            <a:xfrm>
              <a:off x="4935779" y="5080409"/>
              <a:ext cx="1309688" cy="937237"/>
              <a:chOff x="4717257" y="3214663"/>
              <a:chExt cx="1309688" cy="937237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D293AF49-F1B2-4AFA-A558-AB28F94626CA}"/>
                  </a:ext>
                </a:extLst>
              </p:cNvPr>
              <p:cNvGrpSpPr/>
              <p:nvPr/>
            </p:nvGrpSpPr>
            <p:grpSpPr>
              <a:xfrm>
                <a:off x="4717257" y="3214663"/>
                <a:ext cx="1309688" cy="447675"/>
                <a:chOff x="3560538" y="2602952"/>
                <a:chExt cx="1309688" cy="447675"/>
              </a:xfrm>
            </p:grpSpPr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A9400188-C030-498F-9735-39B7F02CDE79}"/>
                    </a:ext>
                  </a:extLst>
                </p:cNvPr>
                <p:cNvSpPr/>
                <p:nvPr/>
              </p:nvSpPr>
              <p:spPr>
                <a:xfrm>
                  <a:off x="3560538" y="2602952"/>
                  <a:ext cx="1309688" cy="44767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/>
                    <a:t>      Tarea</a:t>
                  </a:r>
                </a:p>
              </p:txBody>
            </p:sp>
            <p:pic>
              <p:nvPicPr>
                <p:cNvPr id="72" name="Picture 71" descr="A blue square with a white tick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3193B25-B848-4DD1-AE37-7C640D946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8489" y="2633916"/>
                  <a:ext cx="377285" cy="377285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571F3A3-71B0-4537-99EE-8BA0B6C231BD}"/>
                  </a:ext>
                </a:extLst>
              </p:cNvPr>
              <p:cNvGrpSpPr/>
              <p:nvPr/>
            </p:nvGrpSpPr>
            <p:grpSpPr>
              <a:xfrm>
                <a:off x="4717257" y="3704225"/>
                <a:ext cx="1309688" cy="447675"/>
                <a:chOff x="3560538" y="2602952"/>
                <a:chExt cx="1309688" cy="447675"/>
              </a:xfrm>
            </p:grpSpPr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F0F0C7D1-6AEA-4D5E-B3C9-FA82C565BB19}"/>
                    </a:ext>
                  </a:extLst>
                </p:cNvPr>
                <p:cNvSpPr/>
                <p:nvPr/>
              </p:nvSpPr>
              <p:spPr>
                <a:xfrm>
                  <a:off x="3560538" y="2602952"/>
                  <a:ext cx="1309688" cy="44767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/>
                    <a:t>      Tarea</a:t>
                  </a:r>
                </a:p>
              </p:txBody>
            </p:sp>
            <p:pic>
              <p:nvPicPr>
                <p:cNvPr id="75" name="Picture 74" descr="A blue square with a white tick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19170A5F-0CEA-416C-BCB8-4CBC8F915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8489" y="2633916"/>
                  <a:ext cx="377285" cy="3772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D7E4BD9-BECE-4839-8770-F8110BA53A85}"/>
                </a:ext>
              </a:extLst>
            </p:cNvPr>
            <p:cNvGrpSpPr/>
            <p:nvPr/>
          </p:nvGrpSpPr>
          <p:grpSpPr>
            <a:xfrm>
              <a:off x="4935779" y="4006782"/>
              <a:ext cx="1309688" cy="937237"/>
              <a:chOff x="4717257" y="3214663"/>
              <a:chExt cx="1309688" cy="937237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2BB39C9-8A99-4D32-B8D6-066A0E9DB3DC}"/>
                  </a:ext>
                </a:extLst>
              </p:cNvPr>
              <p:cNvGrpSpPr/>
              <p:nvPr/>
            </p:nvGrpSpPr>
            <p:grpSpPr>
              <a:xfrm>
                <a:off x="4717257" y="3214663"/>
                <a:ext cx="1309688" cy="447675"/>
                <a:chOff x="3560538" y="2602952"/>
                <a:chExt cx="1309688" cy="447675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C2E0F85A-2DF3-42B0-B639-B9B531630C7B}"/>
                    </a:ext>
                  </a:extLst>
                </p:cNvPr>
                <p:cNvSpPr/>
                <p:nvPr/>
              </p:nvSpPr>
              <p:spPr>
                <a:xfrm>
                  <a:off x="3560538" y="2602952"/>
                  <a:ext cx="1309688" cy="44767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/>
                    <a:t>      Tarea</a:t>
                  </a:r>
                </a:p>
              </p:txBody>
            </p:sp>
            <p:pic>
              <p:nvPicPr>
                <p:cNvPr id="90" name="Picture 89" descr="A blue square with a white tick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860EFA8-FE5C-40B6-BC6D-C10F0ACE9A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8489" y="2633916"/>
                  <a:ext cx="377285" cy="377285"/>
                </a:xfrm>
                <a:prstGeom prst="rect">
                  <a:avLst/>
                </a:prstGeom>
              </p:spPr>
            </p:pic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5D5464D-6AC1-48C6-AF9B-6C5A34649CF8}"/>
                  </a:ext>
                </a:extLst>
              </p:cNvPr>
              <p:cNvGrpSpPr/>
              <p:nvPr/>
            </p:nvGrpSpPr>
            <p:grpSpPr>
              <a:xfrm>
                <a:off x="4717257" y="3704225"/>
                <a:ext cx="1309688" cy="447675"/>
                <a:chOff x="3560538" y="2602952"/>
                <a:chExt cx="1309688" cy="447675"/>
              </a:xfrm>
            </p:grpSpPr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9EEE95E1-6076-4DD7-8D7F-A52614102826}"/>
                    </a:ext>
                  </a:extLst>
                </p:cNvPr>
                <p:cNvSpPr/>
                <p:nvPr/>
              </p:nvSpPr>
              <p:spPr>
                <a:xfrm>
                  <a:off x="3560538" y="2602952"/>
                  <a:ext cx="1309688" cy="44767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/>
                    <a:t>      Tarea</a:t>
                  </a:r>
                </a:p>
              </p:txBody>
            </p:sp>
            <p:pic>
              <p:nvPicPr>
                <p:cNvPr id="88" name="Picture 87" descr="A blue square with a white tick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9BB5C66-9390-4B60-B54F-2FBEAEDCE1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8489" y="2633916"/>
                  <a:ext cx="377285" cy="3772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F313BEE-831D-4C1E-9C82-CBBB45C0EA25}"/>
                </a:ext>
              </a:extLst>
            </p:cNvPr>
            <p:cNvGrpSpPr/>
            <p:nvPr/>
          </p:nvGrpSpPr>
          <p:grpSpPr>
            <a:xfrm>
              <a:off x="4935779" y="2930254"/>
              <a:ext cx="1309688" cy="937237"/>
              <a:chOff x="4717257" y="3214663"/>
              <a:chExt cx="1309688" cy="937237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E405FE2-04F0-4D8E-9720-E41D4FA79743}"/>
                  </a:ext>
                </a:extLst>
              </p:cNvPr>
              <p:cNvGrpSpPr/>
              <p:nvPr/>
            </p:nvGrpSpPr>
            <p:grpSpPr>
              <a:xfrm>
                <a:off x="4717257" y="3214663"/>
                <a:ext cx="1309688" cy="447675"/>
                <a:chOff x="3560538" y="2602952"/>
                <a:chExt cx="1309688" cy="447675"/>
              </a:xfrm>
            </p:grpSpPr>
            <p:sp>
              <p:nvSpPr>
                <p:cNvPr id="103" name="Rectangle: Rounded Corners 102">
                  <a:extLst>
                    <a:ext uri="{FF2B5EF4-FFF2-40B4-BE49-F238E27FC236}">
                      <a16:creationId xmlns:a16="http://schemas.microsoft.com/office/drawing/2014/main" id="{541090B0-8BC2-40A8-8A46-588FA12457BA}"/>
                    </a:ext>
                  </a:extLst>
                </p:cNvPr>
                <p:cNvSpPr/>
                <p:nvPr/>
              </p:nvSpPr>
              <p:spPr>
                <a:xfrm>
                  <a:off x="3560538" y="2602952"/>
                  <a:ext cx="1309688" cy="44767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/>
                    <a:t>      Tarea</a:t>
                  </a:r>
                </a:p>
              </p:txBody>
            </p:sp>
            <p:pic>
              <p:nvPicPr>
                <p:cNvPr id="104" name="Picture 103" descr="A blue square with a white tick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D7163DC-81C6-4108-910F-DF66CBBA5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8489" y="2633916"/>
                  <a:ext cx="377285" cy="377285"/>
                </a:xfrm>
                <a:prstGeom prst="rect">
                  <a:avLst/>
                </a:prstGeom>
              </p:spPr>
            </p:pic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7F6ACBF-CF16-4C2D-86D2-5620BD879544}"/>
                  </a:ext>
                </a:extLst>
              </p:cNvPr>
              <p:cNvGrpSpPr/>
              <p:nvPr/>
            </p:nvGrpSpPr>
            <p:grpSpPr>
              <a:xfrm>
                <a:off x="4717257" y="3704225"/>
                <a:ext cx="1309688" cy="447675"/>
                <a:chOff x="3560538" y="2602952"/>
                <a:chExt cx="1309688" cy="447675"/>
              </a:xfrm>
            </p:grpSpPr>
            <p:sp>
              <p:nvSpPr>
                <p:cNvPr id="101" name="Rectangle: Rounded Corners 100">
                  <a:extLst>
                    <a:ext uri="{FF2B5EF4-FFF2-40B4-BE49-F238E27FC236}">
                      <a16:creationId xmlns:a16="http://schemas.microsoft.com/office/drawing/2014/main" id="{DF53A704-5AFF-43E9-84B4-EFE6A8CC7F1F}"/>
                    </a:ext>
                  </a:extLst>
                </p:cNvPr>
                <p:cNvSpPr/>
                <p:nvPr/>
              </p:nvSpPr>
              <p:spPr>
                <a:xfrm>
                  <a:off x="3560538" y="2602952"/>
                  <a:ext cx="1309688" cy="447675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ES_tradnl"/>
                    <a:t>      Tarea</a:t>
                  </a:r>
                </a:p>
              </p:txBody>
            </p:sp>
            <p:pic>
              <p:nvPicPr>
                <p:cNvPr id="102" name="Picture 101" descr="A blue square with a white tick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47EF0A19-71C6-4C85-8368-19D73E496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8489" y="2633916"/>
                  <a:ext cx="377285" cy="377285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76FC2AE-71A6-4CE9-A4BA-826542608999}"/>
                </a:ext>
              </a:extLst>
            </p:cNvPr>
            <p:cNvCxnSpPr>
              <a:cxnSpLocks/>
              <a:stCxn id="48" idx="3"/>
              <a:endCxn id="89" idx="1"/>
            </p:cNvCxnSpPr>
            <p:nvPr/>
          </p:nvCxnSpPr>
          <p:spPr>
            <a:xfrm flipV="1">
              <a:off x="4271412" y="4230620"/>
              <a:ext cx="664367" cy="2273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8E02A15-FDD7-4F61-8201-7D891777BB6F}"/>
                </a:ext>
              </a:extLst>
            </p:cNvPr>
            <p:cNvCxnSpPr>
              <a:cxnSpLocks/>
              <a:stCxn id="48" idx="3"/>
              <a:endCxn id="87" idx="1"/>
            </p:cNvCxnSpPr>
            <p:nvPr/>
          </p:nvCxnSpPr>
          <p:spPr>
            <a:xfrm>
              <a:off x="4271412" y="4457989"/>
              <a:ext cx="664367" cy="262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5FF145B-9F20-47AA-94DE-CAA6EBB2721F}"/>
                </a:ext>
              </a:extLst>
            </p:cNvPr>
            <p:cNvCxnSpPr>
              <a:cxnSpLocks/>
              <a:stCxn id="45" idx="3"/>
              <a:endCxn id="103" idx="1"/>
            </p:cNvCxnSpPr>
            <p:nvPr/>
          </p:nvCxnSpPr>
          <p:spPr>
            <a:xfrm flipV="1">
              <a:off x="4271412" y="3154092"/>
              <a:ext cx="664367" cy="2639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40991DA-1108-4384-B24E-67BC10345657}"/>
                </a:ext>
              </a:extLst>
            </p:cNvPr>
            <p:cNvCxnSpPr>
              <a:cxnSpLocks/>
              <a:stCxn id="45" idx="3"/>
              <a:endCxn id="101" idx="1"/>
            </p:cNvCxnSpPr>
            <p:nvPr/>
          </p:nvCxnSpPr>
          <p:spPr>
            <a:xfrm>
              <a:off x="4271412" y="3418061"/>
              <a:ext cx="664367" cy="2255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C940D1D-C035-44FD-8FBF-A25C4DAAF04F}"/>
                </a:ext>
              </a:extLst>
            </p:cNvPr>
            <p:cNvCxnSpPr>
              <a:cxnSpLocks/>
              <a:stCxn id="51" idx="3"/>
              <a:endCxn id="74" idx="1"/>
            </p:cNvCxnSpPr>
            <p:nvPr/>
          </p:nvCxnSpPr>
          <p:spPr>
            <a:xfrm>
              <a:off x="4266099" y="5544266"/>
              <a:ext cx="669680" cy="249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A3B962F-C42E-4651-96A7-9F116BD72E75}"/>
                </a:ext>
              </a:extLst>
            </p:cNvPr>
            <p:cNvCxnSpPr>
              <a:cxnSpLocks/>
              <a:stCxn id="51" idx="3"/>
              <a:endCxn id="71" idx="1"/>
            </p:cNvCxnSpPr>
            <p:nvPr/>
          </p:nvCxnSpPr>
          <p:spPr>
            <a:xfrm flipV="1">
              <a:off x="4266099" y="5304247"/>
              <a:ext cx="669680" cy="2400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3A6D1D7D-998A-4E95-BE2C-CCAA220F03AE}"/>
              </a:ext>
            </a:extLst>
          </p:cNvPr>
          <p:cNvGrpSpPr/>
          <p:nvPr/>
        </p:nvGrpSpPr>
        <p:grpSpPr>
          <a:xfrm>
            <a:off x="1304925" y="2173905"/>
            <a:ext cx="508704" cy="4077520"/>
            <a:chOff x="1304925" y="2173905"/>
            <a:chExt cx="508704" cy="407752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F572266-8502-4AE8-B00C-0E9857A30DCB}"/>
                </a:ext>
              </a:extLst>
            </p:cNvPr>
            <p:cNvCxnSpPr/>
            <p:nvPr/>
          </p:nvCxnSpPr>
          <p:spPr>
            <a:xfrm flipH="1" flipV="1">
              <a:off x="1314450" y="6251424"/>
              <a:ext cx="49917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4D9D9DF2-A2F0-4B68-834F-CAD2ABC68E80}"/>
                </a:ext>
              </a:extLst>
            </p:cNvPr>
            <p:cNvGrpSpPr/>
            <p:nvPr/>
          </p:nvGrpSpPr>
          <p:grpSpPr>
            <a:xfrm>
              <a:off x="1304925" y="2173905"/>
              <a:ext cx="503942" cy="2191570"/>
              <a:chOff x="1304925" y="2173905"/>
              <a:chExt cx="503942" cy="2191570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890F2B1-61E7-4F33-B536-C5B536203515}"/>
                  </a:ext>
                </a:extLst>
              </p:cNvPr>
              <p:cNvCxnSpPr/>
              <p:nvPr/>
            </p:nvCxnSpPr>
            <p:spPr>
              <a:xfrm flipH="1" flipV="1">
                <a:off x="1309688" y="4365474"/>
                <a:ext cx="49917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FE8AE8FC-E839-433B-B81B-C5C72A8A65F1}"/>
                  </a:ext>
                </a:extLst>
              </p:cNvPr>
              <p:cNvCxnSpPr>
                <a:stCxn id="35" idx="1"/>
              </p:cNvCxnSpPr>
              <p:nvPr/>
            </p:nvCxnSpPr>
            <p:spPr>
              <a:xfrm flipH="1" flipV="1">
                <a:off x="1304925" y="2173905"/>
                <a:ext cx="499179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FDA862FD-AEE8-4608-9B5A-AA662B0B7D12}"/>
              </a:ext>
            </a:extLst>
          </p:cNvPr>
          <p:cNvSpPr txBox="1"/>
          <p:nvPr/>
        </p:nvSpPr>
        <p:spPr>
          <a:xfrm>
            <a:off x="3490401" y="1901690"/>
            <a:ext cx="5323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04775">
              <a:buFont typeface="Arial" panose="020B0604020202020204" pitchFamily="34" charset="0"/>
              <a:buChar char="•"/>
            </a:pPr>
            <a:r>
              <a:rPr lang="es-ES_tradnl" sz="140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define/describe una funcionalidad desde el punto de vista del usuario. Tienen tarea/s asociada/s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4FFE854-1A89-431A-B506-24FFAF5CA7BF}"/>
              </a:ext>
            </a:extLst>
          </p:cNvPr>
          <p:cNvSpPr txBox="1"/>
          <p:nvPr/>
        </p:nvSpPr>
        <p:spPr>
          <a:xfrm>
            <a:off x="3547108" y="5743598"/>
            <a:ext cx="4433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04775">
              <a:buFont typeface="Arial" panose="020B0604020202020204" pitchFamily="34" charset="0"/>
              <a:buChar char="•"/>
            </a:pPr>
            <a:r>
              <a:rPr lang="es-ES_tradnl" sz="140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reportados cuando se encuentra algo</a:t>
            </a:r>
          </a:p>
          <a:p>
            <a:r>
              <a:rPr lang="es-ES_tradnl" sz="140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Que no se espera (e.j., erorres)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C5B5A5F-B7B1-4B44-AC56-28B338F9FDD1}"/>
              </a:ext>
            </a:extLst>
          </p:cNvPr>
          <p:cNvSpPr txBox="1"/>
          <p:nvPr/>
        </p:nvSpPr>
        <p:spPr>
          <a:xfrm>
            <a:off x="7309280" y="3184011"/>
            <a:ext cx="4718717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>
              <a:lnSpc>
                <a:spcPct val="150000"/>
              </a:lnSpc>
            </a:pPr>
            <a:r>
              <a:rPr lang="es-ES_tradnl" sz="1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Épica</a:t>
            </a:r>
            <a:endParaRPr lang="es-ES_tradnl" sz="1400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104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el nivel más alto de tareas</a:t>
            </a:r>
          </a:p>
          <a:p>
            <a:pPr marL="285750" indent="-104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Funcionalidad grande no </a:t>
            </a:r>
            <a:r>
              <a:rPr lang="es-ES_tradnl" sz="14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completable</a:t>
            </a:r>
            <a:r>
              <a:rPr lang="es-ES_tradnl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un sprint</a:t>
            </a:r>
          </a:p>
          <a:p>
            <a:pPr marL="285750" indent="-104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necesita subdividir para poder desarrollarla</a:t>
            </a:r>
          </a:p>
          <a:p>
            <a:pPr marL="285750" indent="-1047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_tradnl" sz="1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 compuesta por historias de usuario</a:t>
            </a:r>
          </a:p>
        </p:txBody>
      </p:sp>
      <p:sp>
        <p:nvSpPr>
          <p:cNvPr id="1046" name="Right Brace 1045">
            <a:extLst>
              <a:ext uri="{FF2B5EF4-FFF2-40B4-BE49-F238E27FC236}">
                <a16:creationId xmlns:a16="http://schemas.microsoft.com/office/drawing/2014/main" id="{60FF7EBA-9967-4D99-B295-62B27A1D6DF0}"/>
              </a:ext>
            </a:extLst>
          </p:cNvPr>
          <p:cNvSpPr/>
          <p:nvPr/>
        </p:nvSpPr>
        <p:spPr>
          <a:xfrm>
            <a:off x="7068968" y="2460171"/>
            <a:ext cx="392553" cy="3241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0" name="Right Brace 159">
            <a:extLst>
              <a:ext uri="{FF2B5EF4-FFF2-40B4-BE49-F238E27FC236}">
                <a16:creationId xmlns:a16="http://schemas.microsoft.com/office/drawing/2014/main" id="{7E75D547-7C79-42B0-BD2A-A94723784207}"/>
              </a:ext>
            </a:extLst>
          </p:cNvPr>
          <p:cNvSpPr/>
          <p:nvPr/>
        </p:nvSpPr>
        <p:spPr>
          <a:xfrm>
            <a:off x="3242915" y="1920754"/>
            <a:ext cx="392553" cy="5232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1" name="Right Brace 160">
            <a:extLst>
              <a:ext uri="{FF2B5EF4-FFF2-40B4-BE49-F238E27FC236}">
                <a16:creationId xmlns:a16="http://schemas.microsoft.com/office/drawing/2014/main" id="{D00F6118-3D3C-4963-9077-6A6E309258CD}"/>
              </a:ext>
            </a:extLst>
          </p:cNvPr>
          <p:cNvSpPr/>
          <p:nvPr/>
        </p:nvSpPr>
        <p:spPr>
          <a:xfrm>
            <a:off x="3234545" y="5677467"/>
            <a:ext cx="392553" cy="5232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DE22899-C0F8-4978-8A65-B12211B02B50}"/>
              </a:ext>
            </a:extLst>
          </p:cNvPr>
          <p:cNvGrpSpPr/>
          <p:nvPr/>
        </p:nvGrpSpPr>
        <p:grpSpPr>
          <a:xfrm>
            <a:off x="934742" y="1825024"/>
            <a:ext cx="10761072" cy="4504627"/>
            <a:chOff x="1063256" y="2121118"/>
            <a:chExt cx="10632558" cy="4504627"/>
          </a:xfrm>
        </p:grpSpPr>
        <p:sp>
          <p:nvSpPr>
            <p:cNvPr id="1047" name="Rectangle: Rounded Corners 1046">
              <a:extLst>
                <a:ext uri="{FF2B5EF4-FFF2-40B4-BE49-F238E27FC236}">
                  <a16:creationId xmlns:a16="http://schemas.microsoft.com/office/drawing/2014/main" id="{C851BA61-5C90-4C5E-A739-8D2568E2341C}"/>
                </a:ext>
              </a:extLst>
            </p:cNvPr>
            <p:cNvSpPr/>
            <p:nvPr/>
          </p:nvSpPr>
          <p:spPr>
            <a:xfrm>
              <a:off x="1063256" y="2121118"/>
              <a:ext cx="10632558" cy="4504627"/>
            </a:xfrm>
            <a:prstGeom prst="roundRect">
              <a:avLst>
                <a:gd name="adj" fmla="val 4393"/>
              </a:avLst>
            </a:prstGeom>
            <a:noFill/>
            <a:ln w="28575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243605DB-6F63-4FAB-9586-865E0954424D}"/>
                </a:ext>
              </a:extLst>
            </p:cNvPr>
            <p:cNvSpPr txBox="1"/>
            <p:nvPr/>
          </p:nvSpPr>
          <p:spPr>
            <a:xfrm>
              <a:off x="10836546" y="2165885"/>
              <a:ext cx="833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_tradnl" b="1" i="0">
                  <a:effectLst/>
                  <a:latin typeface="Google Sans"/>
                </a:rPr>
                <a:t>Sprint</a:t>
              </a:r>
              <a:endParaRPr lang="es-ES_tradnl" b="1"/>
            </a:p>
          </p:txBody>
        </p:sp>
      </p:grpSp>
      <p:pic>
        <p:nvPicPr>
          <p:cNvPr id="1055" name="Picture 1054">
            <a:extLst>
              <a:ext uri="{FF2B5EF4-FFF2-40B4-BE49-F238E27FC236}">
                <a16:creationId xmlns:a16="http://schemas.microsoft.com/office/drawing/2014/main" id="{DBCECB62-65C1-4849-B017-7AD4BFBBC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311" y="1328926"/>
            <a:ext cx="1171739" cy="362001"/>
          </a:xfrm>
          <a:prstGeom prst="rect">
            <a:avLst/>
          </a:prstGeom>
        </p:spPr>
      </p:pic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B501C7B9-A267-4211-B166-56C10DE17F80}"/>
              </a:ext>
            </a:extLst>
          </p:cNvPr>
          <p:cNvCxnSpPr>
            <a:cxnSpLocks/>
          </p:cNvCxnSpPr>
          <p:nvPr/>
        </p:nvCxnSpPr>
        <p:spPr>
          <a:xfrm>
            <a:off x="1304925" y="1713681"/>
            <a:ext cx="9525" cy="4241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 descr="Pezas fundamentales de tus proyectos de Jira Software">
            <a:extLst>
              <a:ext uri="{FF2B5EF4-FFF2-40B4-BE49-F238E27FC236}">
                <a16:creationId xmlns:a16="http://schemas.microsoft.com/office/drawing/2014/main" id="{35C079CB-F9D5-4DC2-8C93-51908EB9BD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 rot="16200000">
            <a:off x="422560" y="3892671"/>
            <a:ext cx="1394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Incidencias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740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y Arquitectura del Software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</a:t>
            </a:fld>
            <a:endParaRPr lang="es-ES_tradnl"/>
          </a:p>
        </p:txBody>
      </p:sp>
      <p:pic>
        <p:nvPicPr>
          <p:cNvPr id="7" name="Picture 6" descr="A person sitting at a desk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40523F44-3435-439B-A7F8-09A5F08D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18" y="2312357"/>
            <a:ext cx="3830683" cy="360947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A6F595-6194-4F31-9671-A96AB70F9EF0}"/>
              </a:ext>
            </a:extLst>
          </p:cNvPr>
          <p:cNvSpPr/>
          <p:nvPr/>
        </p:nvSpPr>
        <p:spPr>
          <a:xfrm>
            <a:off x="1457597" y="1422979"/>
            <a:ext cx="9036231" cy="327999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diseño y </a:t>
            </a:r>
            <a:r>
              <a:rPr lang="es-E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</a:t>
            </a:r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software se construyen durante la fase de diseño del </a:t>
            </a:r>
            <a:r>
              <a:rPr lang="es-ES" sz="18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SDLC</a:t>
            </a:r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5BF2B1-F401-4D13-8D44-A7CB48711D24}"/>
              </a:ext>
            </a:extLst>
          </p:cNvPr>
          <p:cNvSpPr/>
          <p:nvPr/>
        </p:nvSpPr>
        <p:spPr>
          <a:xfrm>
            <a:off x="5303520" y="2312357"/>
            <a:ext cx="5842362" cy="3609472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5818C9-D331-4F9D-AF6C-7074D004C5AB}"/>
              </a:ext>
            </a:extLst>
          </p:cNvPr>
          <p:cNvSpPr/>
          <p:nvPr/>
        </p:nvSpPr>
        <p:spPr>
          <a:xfrm>
            <a:off x="5581295" y="2625567"/>
            <a:ext cx="5287002" cy="3061647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Arquitectura  de Software</a:t>
            </a:r>
          </a:p>
          <a:p>
            <a:pPr marL="269875" lvl="1" indent="-269875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s-ES" sz="160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epresenta las </a:t>
            </a:r>
            <a:r>
              <a:rPr lang="es-E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decisiones de diseño </a:t>
            </a:r>
            <a:r>
              <a:rPr lang="es-ES" sz="160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(estructura y comportamiento general del sistema).</a:t>
            </a:r>
          </a:p>
          <a:p>
            <a:pPr marL="269875" lvl="1" indent="-269875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Ayuda a la </a:t>
            </a:r>
            <a:r>
              <a:rPr lang="es-E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comprensión y análisis </a:t>
            </a:r>
            <a:r>
              <a:rPr lang="es-ES" sz="160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cómo el </a:t>
            </a:r>
            <a:r>
              <a:rPr lang="es-E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s-ES" sz="160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logrará objetivos esenciales </a:t>
            </a:r>
            <a:r>
              <a:rPr lang="es-E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(modificabilidad, estabilidad y seguridad)</a:t>
            </a:r>
            <a:r>
              <a:rPr lang="es-ES" sz="160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69875" lvl="1" indent="-269875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Define/Describe las </a:t>
            </a:r>
            <a:r>
              <a:rPr lang="es-E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estructuras fundamentales y comportamiento </a:t>
            </a:r>
            <a:r>
              <a:rPr lang="es-ES" sz="160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 un software.</a:t>
            </a:r>
          </a:p>
          <a:p>
            <a:pPr marL="269875" lvl="1" indent="-269875" algn="just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lang="es-ES" sz="160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fine/Describe </a:t>
            </a:r>
            <a:r>
              <a:rPr lang="es-E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interacciones de los componentes</a:t>
            </a:r>
            <a:r>
              <a:rPr lang="es-ES" sz="160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entre sí y </a:t>
            </a:r>
            <a:r>
              <a:rPr lang="es-ES" sz="16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principios utilizados </a:t>
            </a:r>
            <a:r>
              <a:rPr lang="es-ES" sz="160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diseñar el software.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C9626-ADF3-4D04-BA1F-80812F09751D}"/>
              </a:ext>
            </a:extLst>
          </p:cNvPr>
          <p:cNvSpPr txBox="1"/>
          <p:nvPr/>
        </p:nvSpPr>
        <p:spPr>
          <a:xfrm>
            <a:off x="7896497" y="2273099"/>
            <a:ext cx="829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SDLC</a:t>
            </a:r>
            <a:endParaRPr lang="en-N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9960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Gestión de Proyectos con JIRA (3/3)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1085" y="6356350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20</a:t>
            </a:fld>
            <a:endParaRPr lang="es-ES_tradn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294EE8B-5424-489B-81A1-701DC3FA0FCA}"/>
              </a:ext>
            </a:extLst>
          </p:cNvPr>
          <p:cNvSpPr/>
          <p:nvPr/>
        </p:nvSpPr>
        <p:spPr>
          <a:xfrm>
            <a:off x="2847912" y="997888"/>
            <a:ext cx="6496176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Creando Historia de Usuario en JIRA</a:t>
            </a:r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E2E64A-0B54-4A4E-A7CD-C3948179B164}"/>
              </a:ext>
            </a:extLst>
          </p:cNvPr>
          <p:cNvGrpSpPr/>
          <p:nvPr/>
        </p:nvGrpSpPr>
        <p:grpSpPr>
          <a:xfrm>
            <a:off x="250552" y="1404521"/>
            <a:ext cx="1284270" cy="854294"/>
            <a:chOff x="2205777" y="1558299"/>
            <a:chExt cx="1284270" cy="854294"/>
          </a:xfrm>
        </p:grpSpPr>
        <p:pic>
          <p:nvPicPr>
            <p:cNvPr id="12" name="Picture 11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7F09FA31-8431-4227-8242-312EF15C3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5777" y="1558299"/>
              <a:ext cx="1284270" cy="8542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7A6DC24-B6B7-4E2F-B117-432F2C10DCD5}"/>
                </a:ext>
              </a:extLst>
            </p:cNvPr>
            <p:cNvSpPr/>
            <p:nvPr/>
          </p:nvSpPr>
          <p:spPr>
            <a:xfrm>
              <a:off x="2630935" y="1887354"/>
              <a:ext cx="843896" cy="19290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616FD20-C4B6-4B05-A170-14C4CDB5791B}"/>
              </a:ext>
            </a:extLst>
          </p:cNvPr>
          <p:cNvGrpSpPr/>
          <p:nvPr/>
        </p:nvGrpSpPr>
        <p:grpSpPr>
          <a:xfrm>
            <a:off x="4866886" y="1733576"/>
            <a:ext cx="3540324" cy="2090362"/>
            <a:chOff x="4866886" y="1733576"/>
            <a:chExt cx="3540324" cy="20903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1559AC-51C8-4BBD-A524-887FE396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6886" y="1733576"/>
              <a:ext cx="3540324" cy="20903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A76522A-D5B7-4D81-9D20-D506CB7E8506}"/>
                </a:ext>
              </a:extLst>
            </p:cNvPr>
            <p:cNvSpPr/>
            <p:nvPr/>
          </p:nvSpPr>
          <p:spPr>
            <a:xfrm>
              <a:off x="6978464" y="1733576"/>
              <a:ext cx="985931" cy="22537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3AD9B4-8CC2-45AF-8894-D7A2AA7228A8}"/>
              </a:ext>
            </a:extLst>
          </p:cNvPr>
          <p:cNvGrpSpPr/>
          <p:nvPr/>
        </p:nvGrpSpPr>
        <p:grpSpPr>
          <a:xfrm>
            <a:off x="1807598" y="1404521"/>
            <a:ext cx="2632601" cy="2520751"/>
            <a:chOff x="1760661" y="1468762"/>
            <a:chExt cx="2727109" cy="2626988"/>
          </a:xfrm>
        </p:grpSpPr>
        <p:pic>
          <p:nvPicPr>
            <p:cNvPr id="9" name="Picture 8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FA226745-ADB0-4D1A-BC32-FAEC1A846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0661" y="1468762"/>
              <a:ext cx="2727109" cy="26269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4108E0D-F76F-4382-8F45-C28F8CDA4F1C}"/>
                </a:ext>
              </a:extLst>
            </p:cNvPr>
            <p:cNvSpPr/>
            <p:nvPr/>
          </p:nvSpPr>
          <p:spPr>
            <a:xfrm>
              <a:off x="3492314" y="3859870"/>
              <a:ext cx="985931" cy="22537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pic>
        <p:nvPicPr>
          <p:cNvPr id="29" name="Picture 2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0492963-8B22-4049-96F9-C1FE324B1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517" y="1237880"/>
            <a:ext cx="3029443" cy="3081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86EE21-F955-4972-8BEA-F99046703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32" y="4086448"/>
            <a:ext cx="2727109" cy="2578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93343C-076E-464D-BA33-51C30D8AF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995" y="4574939"/>
            <a:ext cx="6792628" cy="2090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8DA5FA15-7800-43BA-8076-EE33E5D4113F}"/>
              </a:ext>
            </a:extLst>
          </p:cNvPr>
          <p:cNvSpPr/>
          <p:nvPr/>
        </p:nvSpPr>
        <p:spPr>
          <a:xfrm>
            <a:off x="1435101" y="2295001"/>
            <a:ext cx="341450" cy="369895"/>
          </a:xfrm>
          <a:prstGeom prst="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95796B4B-F361-4027-AC35-A0957A61E07E}"/>
              </a:ext>
            </a:extLst>
          </p:cNvPr>
          <p:cNvSpPr/>
          <p:nvPr/>
        </p:nvSpPr>
        <p:spPr>
          <a:xfrm>
            <a:off x="4486663" y="2295074"/>
            <a:ext cx="301843" cy="369895"/>
          </a:xfrm>
          <a:prstGeom prst="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5B65F8FF-D3B9-45A3-A711-5BD0A9C4D26A}"/>
              </a:ext>
            </a:extLst>
          </p:cNvPr>
          <p:cNvSpPr/>
          <p:nvPr/>
        </p:nvSpPr>
        <p:spPr>
          <a:xfrm>
            <a:off x="8459451" y="2291770"/>
            <a:ext cx="301843" cy="369895"/>
          </a:xfrm>
          <a:prstGeom prst="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CBEC901F-7511-4E08-BF39-A2155743AFC4}"/>
              </a:ext>
            </a:extLst>
          </p:cNvPr>
          <p:cNvSpPr/>
          <p:nvPr/>
        </p:nvSpPr>
        <p:spPr>
          <a:xfrm>
            <a:off x="3432292" y="5352840"/>
            <a:ext cx="341450" cy="369895"/>
          </a:xfrm>
          <a:prstGeom prst="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14A906E7-C5AA-444E-868B-0EC4A987320C}"/>
              </a:ext>
            </a:extLst>
          </p:cNvPr>
          <p:cNvSpPr/>
          <p:nvPr/>
        </p:nvSpPr>
        <p:spPr>
          <a:xfrm>
            <a:off x="183081" y="5352839"/>
            <a:ext cx="341450" cy="369895"/>
          </a:xfrm>
          <a:prstGeom prst="rightArrow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F4C4C77A-B0EA-48EE-906D-BCE7F76B8715}"/>
              </a:ext>
            </a:extLst>
          </p:cNvPr>
          <p:cNvSpPr/>
          <p:nvPr/>
        </p:nvSpPr>
        <p:spPr>
          <a:xfrm>
            <a:off x="1812511" y="2987964"/>
            <a:ext cx="2273713" cy="405546"/>
          </a:xfrm>
          <a:prstGeom prst="roundRect">
            <a:avLst>
              <a:gd name="adj" fmla="val 4393"/>
            </a:avLst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D3FC30C-E99A-4C75-84CE-03A1A668A673}"/>
              </a:ext>
            </a:extLst>
          </p:cNvPr>
          <p:cNvSpPr txBox="1"/>
          <p:nvPr/>
        </p:nvSpPr>
        <p:spPr>
          <a:xfrm>
            <a:off x="3150545" y="2760480"/>
            <a:ext cx="1246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del Sprint</a:t>
            </a:r>
            <a:endParaRPr lang="en-NL" sz="1000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8F85716-D2EF-4F39-9445-93E195F74A85}"/>
              </a:ext>
            </a:extLst>
          </p:cNvPr>
          <p:cNvSpPr/>
          <p:nvPr/>
        </p:nvSpPr>
        <p:spPr>
          <a:xfrm>
            <a:off x="8781808" y="2821806"/>
            <a:ext cx="2273713" cy="259061"/>
          </a:xfrm>
          <a:prstGeom prst="roundRect">
            <a:avLst>
              <a:gd name="adj" fmla="val 4393"/>
            </a:avLst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02026D3-1158-407B-806A-9DE2BC9201B9}"/>
              </a:ext>
            </a:extLst>
          </p:cNvPr>
          <p:cNvSpPr/>
          <p:nvPr/>
        </p:nvSpPr>
        <p:spPr>
          <a:xfrm>
            <a:off x="8934208" y="3359241"/>
            <a:ext cx="2564372" cy="727207"/>
          </a:xfrm>
          <a:prstGeom prst="roundRect">
            <a:avLst>
              <a:gd name="adj" fmla="val 4393"/>
            </a:avLst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086F790-0727-46FF-BAA5-867C5ADE1A18}"/>
              </a:ext>
            </a:extLst>
          </p:cNvPr>
          <p:cNvSpPr txBox="1"/>
          <p:nvPr/>
        </p:nvSpPr>
        <p:spPr>
          <a:xfrm>
            <a:off x="10072914" y="2523890"/>
            <a:ext cx="1246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Historia</a:t>
            </a:r>
            <a:endParaRPr lang="en-NL" sz="1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159E940-FAA0-4B99-BBC9-916C3FF5B230}"/>
              </a:ext>
            </a:extLst>
          </p:cNvPr>
          <p:cNvSpPr txBox="1"/>
          <p:nvPr/>
        </p:nvSpPr>
        <p:spPr>
          <a:xfrm>
            <a:off x="10216394" y="4081767"/>
            <a:ext cx="1246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Tarjeta/Carta</a:t>
            </a:r>
            <a:endParaRPr lang="en-NL" sz="1000" dirty="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16D283D-B9B2-4B28-ABDD-1C616ED6C81F}"/>
              </a:ext>
            </a:extLst>
          </p:cNvPr>
          <p:cNvSpPr/>
          <p:nvPr/>
        </p:nvSpPr>
        <p:spPr>
          <a:xfrm>
            <a:off x="675710" y="5860111"/>
            <a:ext cx="2273713" cy="520747"/>
          </a:xfrm>
          <a:prstGeom prst="roundRect">
            <a:avLst>
              <a:gd name="adj" fmla="val 4393"/>
            </a:avLst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D554908-67CA-442D-B1D1-23BFB3D8D325}"/>
              </a:ext>
            </a:extLst>
          </p:cNvPr>
          <p:cNvSpPr txBox="1"/>
          <p:nvPr/>
        </p:nvSpPr>
        <p:spPr>
          <a:xfrm>
            <a:off x="1894760" y="5460001"/>
            <a:ext cx="1494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Archivos Adjuntos</a:t>
            </a:r>
          </a:p>
          <a:p>
            <a:r>
              <a:rPr lang="es-ES" sz="1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0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e.j</a:t>
            </a:r>
            <a:r>
              <a:rPr lang="es-ES" sz="1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diag. Caso uso)</a:t>
            </a:r>
            <a:endParaRPr lang="en-NL" sz="10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BCDCEC08-74D8-4DAE-9D8F-1FAC33F51818}"/>
              </a:ext>
            </a:extLst>
          </p:cNvPr>
          <p:cNvSpPr/>
          <p:nvPr/>
        </p:nvSpPr>
        <p:spPr>
          <a:xfrm>
            <a:off x="646347" y="4312796"/>
            <a:ext cx="1248414" cy="262143"/>
          </a:xfrm>
          <a:prstGeom prst="roundRect">
            <a:avLst>
              <a:gd name="adj" fmla="val 4393"/>
            </a:avLst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B9ED416-1BDF-4CF5-9305-4B25441D4707}"/>
              </a:ext>
            </a:extLst>
          </p:cNvPr>
          <p:cNvSpPr txBox="1"/>
          <p:nvPr/>
        </p:nvSpPr>
        <p:spPr>
          <a:xfrm>
            <a:off x="1934856" y="4299963"/>
            <a:ext cx="10564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Responsable</a:t>
            </a:r>
            <a:endParaRPr lang="en-NL" sz="1000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644B003-CF27-4A20-9F92-AB8C4D561C87}"/>
              </a:ext>
            </a:extLst>
          </p:cNvPr>
          <p:cNvSpPr/>
          <p:nvPr/>
        </p:nvSpPr>
        <p:spPr>
          <a:xfrm>
            <a:off x="3816912" y="4458415"/>
            <a:ext cx="6927288" cy="2263060"/>
          </a:xfrm>
          <a:prstGeom prst="roundRect">
            <a:avLst>
              <a:gd name="adj" fmla="val 4393"/>
            </a:avLst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ED07674-84EA-4495-B403-0D20207BFFC1}"/>
              </a:ext>
            </a:extLst>
          </p:cNvPr>
          <p:cNvSpPr txBox="1"/>
          <p:nvPr/>
        </p:nvSpPr>
        <p:spPr>
          <a:xfrm>
            <a:off x="4022736" y="4197646"/>
            <a:ext cx="27271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Listado de Historias de Usuarios y más… </a:t>
            </a:r>
            <a:endParaRPr lang="en-NL" sz="1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4179D31-F2B0-4ADB-A2C1-39C93E3C24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4625" y="4843194"/>
            <a:ext cx="1098535" cy="7739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D911E592-DA63-43FC-B224-D6A7CE8D0022}"/>
              </a:ext>
            </a:extLst>
          </p:cNvPr>
          <p:cNvSpPr/>
          <p:nvPr/>
        </p:nvSpPr>
        <p:spPr>
          <a:xfrm>
            <a:off x="7833815" y="4816694"/>
            <a:ext cx="1191457" cy="906040"/>
          </a:xfrm>
          <a:prstGeom prst="roundRect">
            <a:avLst>
              <a:gd name="adj" fmla="val 4393"/>
            </a:avLst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06CBDD5-68AE-4365-B5AA-8B20F28B54FB}"/>
              </a:ext>
            </a:extLst>
          </p:cNvPr>
          <p:cNvSpPr txBox="1"/>
          <p:nvPr/>
        </p:nvSpPr>
        <p:spPr>
          <a:xfrm>
            <a:off x="6514149" y="5213780"/>
            <a:ext cx="1373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 la Historia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287189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5BACA22-2A6D-4344-9965-2AA1121C6B76}"/>
              </a:ext>
            </a:extLst>
          </p:cNvPr>
          <p:cNvGrpSpPr/>
          <p:nvPr/>
        </p:nvGrpSpPr>
        <p:grpSpPr>
          <a:xfrm>
            <a:off x="4580248" y="2790300"/>
            <a:ext cx="3127744" cy="2119184"/>
            <a:chOff x="3836160" y="1891737"/>
            <a:chExt cx="3127744" cy="2119184"/>
          </a:xfrm>
        </p:grpSpPr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B341A607-C49A-4771-9B23-5CC2C68E0BBE}"/>
                </a:ext>
              </a:extLst>
            </p:cNvPr>
            <p:cNvSpPr/>
            <p:nvPr/>
          </p:nvSpPr>
          <p:spPr>
            <a:xfrm>
              <a:off x="3836160" y="1891737"/>
              <a:ext cx="3127744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500"/>
                </a:spcBef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 dirty="0">
                  <a:solidFill>
                    <a:srgbClr val="000000"/>
                  </a:solidFill>
                  <a:latin typeface="Arial"/>
                </a:rPr>
                <a:t>Casilla</a:t>
              </a: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B2DD28C6-D2C9-4A3C-8686-BEA0BA388780}"/>
                </a:ext>
              </a:extLst>
            </p:cNvPr>
            <p:cNvSpPr/>
            <p:nvPr/>
          </p:nvSpPr>
          <p:spPr>
            <a:xfrm>
              <a:off x="3836160" y="2270880"/>
              <a:ext cx="3127744" cy="954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500"/>
                </a:spcBef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n-GB" sz="2200" b="0" strike="noStrike" spc="-1" dirty="0">
                  <a:solidFill>
                    <a:srgbClr val="000000"/>
                  </a:solidFill>
                  <a:latin typeface="Arial"/>
                </a:rPr>
                <a:t>- </a:t>
              </a:r>
              <a:r>
                <a:rPr lang="en-GB" sz="2200" b="0" strike="noStrike" spc="-1" dirty="0" err="1">
                  <a:solidFill>
                    <a:srgbClr val="000000"/>
                  </a:solidFill>
                  <a:latin typeface="Arial"/>
                </a:rPr>
                <a:t>newMessages</a:t>
              </a:r>
              <a:endParaRPr lang="es-ES" sz="2200" b="0" strike="noStrike" spc="-1" dirty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1500"/>
                </a:spcBef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n-GB" sz="2200" b="0" strike="noStrike" spc="-1" dirty="0">
                  <a:solidFill>
                    <a:srgbClr val="000000"/>
                  </a:solidFill>
                  <a:latin typeface="Arial"/>
                </a:rPr>
                <a:t>- </a:t>
              </a:r>
              <a:r>
                <a:rPr lang="en-GB" sz="2200" b="0" strike="noStrike" spc="-1" dirty="0" err="1">
                  <a:solidFill>
                    <a:srgbClr val="000000"/>
                  </a:solidFill>
                  <a:latin typeface="Arial"/>
                </a:rPr>
                <a:t>savedMessages</a:t>
              </a:r>
              <a:endParaRPr lang="es-ES" sz="22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B2AF266-E971-4B6C-B328-05B8CC2B80AF}"/>
                </a:ext>
              </a:extLst>
            </p:cNvPr>
            <p:cNvSpPr/>
            <p:nvPr/>
          </p:nvSpPr>
          <p:spPr>
            <a:xfrm>
              <a:off x="3836160" y="3239298"/>
              <a:ext cx="3127744" cy="771623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n-GB" sz="2200" b="0" strike="noStrike" spc="-1" dirty="0">
                  <a:solidFill>
                    <a:srgbClr val="000000"/>
                  </a:solidFill>
                  <a:latin typeface="Arial"/>
                </a:rPr>
                <a:t>+ add()‏</a:t>
              </a:r>
              <a:endParaRPr lang="es-ES" sz="2200" b="0" strike="noStrike" spc="-1" dirty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n-GB" sz="2200" b="0" strike="noStrike" spc="-1" dirty="0">
                  <a:solidFill>
                    <a:srgbClr val="000000"/>
                  </a:solidFill>
                  <a:latin typeface="Arial"/>
                </a:rPr>
                <a:t>+ </a:t>
              </a:r>
              <a:r>
                <a:rPr lang="en-GB" sz="2200" b="0" strike="noStrike" spc="-1" dirty="0" err="1">
                  <a:solidFill>
                    <a:srgbClr val="000000"/>
                  </a:solidFill>
                  <a:latin typeface="Arial"/>
                </a:rPr>
                <a:t>getCurrentMessage</a:t>
              </a:r>
              <a:r>
                <a:rPr lang="en-GB" sz="2200" b="0" strike="noStrike" spc="-1" dirty="0">
                  <a:solidFill>
                    <a:srgbClr val="000000"/>
                  </a:solidFill>
                  <a:latin typeface="Arial"/>
                </a:rPr>
                <a:t>()‏</a:t>
              </a:r>
              <a:endParaRPr lang="es-ES" sz="22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UML: Diagrama de Clases del Sistema (1/5)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21</a:t>
            </a:fld>
            <a:endParaRPr lang="es-ES_tradnl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4385465-EACF-4699-8837-DC179484E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813" y="1621313"/>
            <a:ext cx="11042373" cy="2517070"/>
          </a:xfrm>
        </p:spPr>
        <p:txBody>
          <a:bodyPr/>
          <a:lstStyle/>
          <a:p>
            <a:r>
              <a:rPr lang="es-ES" sz="1800" dirty="0"/>
              <a:t>Cada clase es representada por sus atributos y métodos:</a:t>
            </a:r>
          </a:p>
          <a:p>
            <a:endParaRPr lang="es-ES_tradnl" dirty="0"/>
          </a:p>
        </p:txBody>
      </p:sp>
      <p:sp>
        <p:nvSpPr>
          <p:cNvPr id="35" name="Content Placeholder 5">
            <a:extLst>
              <a:ext uri="{FF2B5EF4-FFF2-40B4-BE49-F238E27FC236}">
                <a16:creationId xmlns:a16="http://schemas.microsoft.com/office/drawing/2014/main" id="{B4BC6885-CE22-49D8-A9EB-48ECE2CAD9B4}"/>
              </a:ext>
            </a:extLst>
          </p:cNvPr>
          <p:cNvSpPr txBox="1">
            <a:spLocks/>
          </p:cNvSpPr>
          <p:nvPr/>
        </p:nvSpPr>
        <p:spPr>
          <a:xfrm>
            <a:off x="1167813" y="5582899"/>
            <a:ext cx="11042373" cy="864947"/>
          </a:xfrm>
          <a:prstGeom prst="rect">
            <a:avLst/>
          </a:prstGeom>
        </p:spPr>
        <p:txBody>
          <a:bodyPr/>
          <a:lstStyle>
            <a:lvl1pPr marL="358775" indent="-371475" algn="l" rtl="0" fontAlgn="base">
              <a:spcBef>
                <a:spcPts val="600"/>
              </a:spcBef>
              <a:spcAft>
                <a:spcPct val="0"/>
              </a:spcAft>
              <a:buClr>
                <a:srgbClr val="0C48C8"/>
              </a:buClr>
              <a:buFont typeface="Wingdings" pitchFamily="2" charset="2"/>
              <a:buChar char="q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C48C8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C48C8"/>
              </a:buClr>
              <a:buSzPct val="90000"/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s-ES" sz="1800" dirty="0"/>
              <a:t>Muestra cómo las clases en un OOD se relacionan entre sí.</a:t>
            </a:r>
          </a:p>
          <a:p>
            <a:pPr eaLnBrk="1" hangingPunct="1"/>
            <a:r>
              <a:rPr lang="es-ES" sz="1800" dirty="0"/>
              <a:t>La representación varía según la herramienta usada.</a:t>
            </a:r>
          </a:p>
        </p:txBody>
      </p:sp>
      <p:sp>
        <p:nvSpPr>
          <p:cNvPr id="40" name="Rounded Rectangular Callout 15">
            <a:extLst>
              <a:ext uri="{FF2B5EF4-FFF2-40B4-BE49-F238E27FC236}">
                <a16:creationId xmlns:a16="http://schemas.microsoft.com/office/drawing/2014/main" id="{17F8055E-48D0-459E-A35F-A76AA9896A4B}"/>
              </a:ext>
            </a:extLst>
          </p:cNvPr>
          <p:cNvSpPr/>
          <p:nvPr/>
        </p:nvSpPr>
        <p:spPr>
          <a:xfrm>
            <a:off x="8618728" y="2864883"/>
            <a:ext cx="1219320" cy="533160"/>
          </a:xfrm>
          <a:prstGeom prst="wedgeRoundRectCallout">
            <a:avLst>
              <a:gd name="adj1" fmla="val -182944"/>
              <a:gd name="adj2" fmla="val 92560"/>
              <a:gd name="adj3" fmla="val 16667"/>
            </a:avLst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Atributos</a:t>
            </a:r>
          </a:p>
        </p:txBody>
      </p:sp>
      <p:sp>
        <p:nvSpPr>
          <p:cNvPr id="41" name="Rounded Rectangular Callout 16">
            <a:extLst>
              <a:ext uri="{FF2B5EF4-FFF2-40B4-BE49-F238E27FC236}">
                <a16:creationId xmlns:a16="http://schemas.microsoft.com/office/drawing/2014/main" id="{CC531308-9E90-4811-90B1-CCAC47601E1B}"/>
              </a:ext>
            </a:extLst>
          </p:cNvPr>
          <p:cNvSpPr/>
          <p:nvPr/>
        </p:nvSpPr>
        <p:spPr>
          <a:xfrm>
            <a:off x="8618728" y="3779283"/>
            <a:ext cx="1219320" cy="533160"/>
          </a:xfrm>
          <a:prstGeom prst="wedgeRoundRectCallout">
            <a:avLst>
              <a:gd name="adj1" fmla="val -172134"/>
              <a:gd name="adj2" fmla="val 84819"/>
              <a:gd name="adj3" fmla="val 16667"/>
            </a:avLst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Métodos</a:t>
            </a:r>
          </a:p>
        </p:txBody>
      </p:sp>
      <p:sp>
        <p:nvSpPr>
          <p:cNvPr id="43" name="Rounded Rectangular Callout 18">
            <a:extLst>
              <a:ext uri="{FF2B5EF4-FFF2-40B4-BE49-F238E27FC236}">
                <a16:creationId xmlns:a16="http://schemas.microsoft.com/office/drawing/2014/main" id="{0604BFAB-16C6-40B3-BBB4-2BCABA59C72D}"/>
              </a:ext>
            </a:extLst>
          </p:cNvPr>
          <p:cNvSpPr/>
          <p:nvPr/>
        </p:nvSpPr>
        <p:spPr>
          <a:xfrm>
            <a:off x="2614288" y="2264043"/>
            <a:ext cx="1536120" cy="1791000"/>
          </a:xfrm>
          <a:prstGeom prst="wedgeRoundRectCallout">
            <a:avLst>
              <a:gd name="adj1" fmla="val 82310"/>
              <a:gd name="adj2" fmla="val 16615"/>
              <a:gd name="adj3" fmla="val 16667"/>
            </a:avLst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Visibilidad:</a:t>
            </a:r>
          </a:p>
          <a:p>
            <a:pPr>
              <a:lnSpc>
                <a:spcPct val="100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+: público</a:t>
            </a:r>
          </a:p>
          <a:p>
            <a:pPr>
              <a:lnSpc>
                <a:spcPct val="100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#: protegido</a:t>
            </a:r>
          </a:p>
          <a:p>
            <a:pPr>
              <a:lnSpc>
                <a:spcPct val="100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-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Arial"/>
              </a:rPr>
              <a:t>private</a:t>
            </a: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~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Arial"/>
              </a:rPr>
              <a:t>package</a:t>
            </a:r>
            <a:endParaRPr lang="es-E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Rounded Rectangular Callout 17">
            <a:extLst>
              <a:ext uri="{FF2B5EF4-FFF2-40B4-BE49-F238E27FC236}">
                <a16:creationId xmlns:a16="http://schemas.microsoft.com/office/drawing/2014/main" id="{08EBC350-B9DA-43BD-A7F5-7EAA43756A1E}"/>
              </a:ext>
            </a:extLst>
          </p:cNvPr>
          <p:cNvSpPr/>
          <p:nvPr/>
        </p:nvSpPr>
        <p:spPr>
          <a:xfrm>
            <a:off x="8485528" y="1986843"/>
            <a:ext cx="1352520" cy="533520"/>
          </a:xfrm>
          <a:prstGeom prst="wedgeRoundRectCallout">
            <a:avLst>
              <a:gd name="adj1" fmla="val -197787"/>
              <a:gd name="adj2" fmla="val 116069"/>
              <a:gd name="adj3" fmla="val 16667"/>
            </a:avLst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>
                <a:solidFill>
                  <a:srgbClr val="000000"/>
                </a:solidFill>
                <a:latin typeface="Arial"/>
              </a:rPr>
              <a:t>Nombre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071648-6BDD-426A-9955-946FA0F63263}"/>
              </a:ext>
            </a:extLst>
          </p:cNvPr>
          <p:cNvSpPr txBox="1"/>
          <p:nvPr/>
        </p:nvSpPr>
        <p:spPr>
          <a:xfrm>
            <a:off x="995179" y="1088840"/>
            <a:ext cx="10046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b="0" i="0">
                <a:solidFill>
                  <a:srgbClr val="0432FF"/>
                </a:solidFill>
                <a:effectLst/>
                <a:latin typeface="Source Sans Pro" panose="020B0503030403020204" pitchFamily="34" charset="0"/>
              </a:rPr>
              <a:t>Comunican la estructura de un sistema de software en </a:t>
            </a:r>
            <a:r>
              <a:rPr lang="es-ES_tradnl" b="1" i="0">
                <a:effectLst/>
                <a:latin typeface="Source Sans Pro" panose="020B0503030403020204" pitchFamily="34" charset="0"/>
              </a:rPr>
              <a:t>object-oriented analysis and design </a:t>
            </a:r>
            <a:r>
              <a:rPr lang="es-ES_tradnl" b="0" i="0">
                <a:effectLst/>
                <a:latin typeface="Source Sans Pro" panose="020B0503030403020204" pitchFamily="34" charset="0"/>
              </a:rPr>
              <a:t>(</a:t>
            </a:r>
            <a:r>
              <a:rPr lang="es-ES_tradnl" b="1" i="0">
                <a:effectLst/>
                <a:latin typeface="Source Sans Pro" panose="020B0503030403020204" pitchFamily="34" charset="0"/>
              </a:rPr>
              <a:t>OOAD</a:t>
            </a:r>
            <a:r>
              <a:rPr lang="es-ES_tradnl" b="0" i="0">
                <a:effectLst/>
                <a:latin typeface="Source Sans Pro" panose="020B0503030403020204" pitchFamily="34" charset="0"/>
              </a:rPr>
              <a:t>)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798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1F82C-BAD6-A692-C04F-5710AA87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534725"/>
            <a:ext cx="11042373" cy="5363891"/>
          </a:xfrm>
        </p:spPr>
        <p:txBody>
          <a:bodyPr>
            <a:normAutofit/>
          </a:bodyPr>
          <a:lstStyle/>
          <a:p>
            <a:pPr algn="just"/>
            <a:r>
              <a:rPr lang="es-ES" sz="1800" b="1" dirty="0">
                <a:solidFill>
                  <a:srgbClr val="0432FF"/>
                </a:solidFill>
              </a:rPr>
              <a:t>Asociación</a:t>
            </a:r>
            <a:r>
              <a:rPr lang="es-ES" sz="1800" dirty="0"/>
              <a:t>: es la relación más general. Representa una familia de relaciones, la asociación puede ser unidireccional o bidireccional. Puede tener roles, algunos la usan a cambio de agregación. </a:t>
            </a:r>
            <a:br>
              <a:rPr lang="es-ES" sz="1800" dirty="0"/>
            </a:br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Para indicar direccionalidad se usan flechas: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br>
              <a:rPr lang="es-ES" sz="1800" dirty="0"/>
            </a:br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Por ejemplo, un mensaje no sabe en qué cola de mensajes está.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48682-0A13-8EAE-88B3-882D41F7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22</a:t>
            </a:fld>
            <a:endParaRPr lang="es-ES_tradn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C7B991-D174-EED0-10DF-7A105C1C8F94}"/>
              </a:ext>
            </a:extLst>
          </p:cNvPr>
          <p:cNvGrpSpPr/>
          <p:nvPr/>
        </p:nvGrpSpPr>
        <p:grpSpPr>
          <a:xfrm>
            <a:off x="2216756" y="3046954"/>
            <a:ext cx="1025280" cy="810720"/>
            <a:chOff x="1311480" y="2027520"/>
            <a:chExt cx="1025280" cy="8107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7E9000-2504-2347-8016-CDC0740124FD}"/>
                </a:ext>
              </a:extLst>
            </p:cNvPr>
            <p:cNvSpPr/>
            <p:nvPr/>
          </p:nvSpPr>
          <p:spPr>
            <a:xfrm>
              <a:off x="1312920" y="2681640"/>
              <a:ext cx="1023480" cy="15624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4C81CB-B2D5-B862-9B2C-191C07329EF2}"/>
                </a:ext>
              </a:extLst>
            </p:cNvPr>
            <p:cNvSpPr/>
            <p:nvPr/>
          </p:nvSpPr>
          <p:spPr>
            <a:xfrm>
              <a:off x="1311480" y="2027520"/>
              <a:ext cx="1023480" cy="8107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/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 dirty="0">
                  <a:solidFill>
                    <a:srgbClr val="000000"/>
                  </a:solidFill>
                  <a:latin typeface="Arial"/>
                </a:rPr>
                <a:t>Persona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FEAFC5-512F-F42F-F014-20F2E8AEC380}"/>
                </a:ext>
              </a:extLst>
            </p:cNvPr>
            <p:cNvSpPr/>
            <p:nvPr/>
          </p:nvSpPr>
          <p:spPr>
            <a:xfrm>
              <a:off x="1313280" y="2454120"/>
              <a:ext cx="1023480" cy="3841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481CCC-EA8C-1B10-21F1-8FAF7F069A39}"/>
              </a:ext>
            </a:extLst>
          </p:cNvPr>
          <p:cNvGrpSpPr/>
          <p:nvPr/>
        </p:nvGrpSpPr>
        <p:grpSpPr>
          <a:xfrm>
            <a:off x="7364756" y="3046954"/>
            <a:ext cx="1025280" cy="810720"/>
            <a:chOff x="6459480" y="2027520"/>
            <a:chExt cx="1025280" cy="810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486F73-CE71-3333-4FE1-FD47D7659076}"/>
                </a:ext>
              </a:extLst>
            </p:cNvPr>
            <p:cNvSpPr/>
            <p:nvPr/>
          </p:nvSpPr>
          <p:spPr>
            <a:xfrm>
              <a:off x="6460920" y="2681640"/>
              <a:ext cx="1023480" cy="15624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285B7A-E250-6A82-ACD0-72EEEF1D0045}"/>
                </a:ext>
              </a:extLst>
            </p:cNvPr>
            <p:cNvSpPr/>
            <p:nvPr/>
          </p:nvSpPr>
          <p:spPr>
            <a:xfrm>
              <a:off x="6459480" y="2027520"/>
              <a:ext cx="1023480" cy="8107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/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 dirty="0">
                  <a:solidFill>
                    <a:srgbClr val="000000"/>
                  </a:solidFill>
                  <a:latin typeface="Arial"/>
                </a:rPr>
                <a:t>Revista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DD080DB-5686-3DD0-A660-6F6B1F0088E1}"/>
                </a:ext>
              </a:extLst>
            </p:cNvPr>
            <p:cNvSpPr/>
            <p:nvPr/>
          </p:nvSpPr>
          <p:spPr>
            <a:xfrm>
              <a:off x="6461280" y="2454120"/>
              <a:ext cx="1023480" cy="3841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174676C4-085F-8ED9-2B2E-7ECEB94751FB}"/>
              </a:ext>
            </a:extLst>
          </p:cNvPr>
          <p:cNvSpPr/>
          <p:nvPr/>
        </p:nvSpPr>
        <p:spPr>
          <a:xfrm>
            <a:off x="3222236" y="3473554"/>
            <a:ext cx="4535280" cy="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638C0-5D9E-3C85-5B1A-4A8A56F22F51}"/>
              </a:ext>
            </a:extLst>
          </p:cNvPr>
          <p:cNvSpPr txBox="1"/>
          <p:nvPr/>
        </p:nvSpPr>
        <p:spPr>
          <a:xfrm>
            <a:off x="3395756" y="3516034"/>
            <a:ext cx="1336320" cy="407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Suscribe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DA403-4298-16A8-3122-839FA580D139}"/>
              </a:ext>
            </a:extLst>
          </p:cNvPr>
          <p:cNvSpPr txBox="1"/>
          <p:nvPr/>
        </p:nvSpPr>
        <p:spPr>
          <a:xfrm>
            <a:off x="5638311" y="3417214"/>
            <a:ext cx="2174760" cy="72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s-ES" sz="2000" b="0" strike="noStrike" spc="-1" dirty="0">
                <a:solidFill>
                  <a:srgbClr val="000000"/>
                </a:solidFill>
                <a:latin typeface="Arial"/>
              </a:rPr>
              <a:t>Tiene suscriptores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66CFB9-9A09-FC8F-C132-2155BE117ED0}"/>
              </a:ext>
            </a:extLst>
          </p:cNvPr>
          <p:cNvSpPr txBox="1"/>
          <p:nvPr/>
        </p:nvSpPr>
        <p:spPr>
          <a:xfrm>
            <a:off x="6779756" y="3120394"/>
            <a:ext cx="1336320" cy="407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0..*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94B81-E823-3FA8-1173-AF2B760F6A42}"/>
              </a:ext>
            </a:extLst>
          </p:cNvPr>
          <p:cNvSpPr txBox="1"/>
          <p:nvPr/>
        </p:nvSpPr>
        <p:spPr>
          <a:xfrm>
            <a:off x="3323756" y="3120754"/>
            <a:ext cx="1336320" cy="407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0..*</a:t>
            </a:r>
          </a:p>
        </p:txBody>
      </p:sp>
      <p:sp>
        <p:nvSpPr>
          <p:cNvPr id="26" name="Line Callout 2 25">
            <a:extLst>
              <a:ext uri="{FF2B5EF4-FFF2-40B4-BE49-F238E27FC236}">
                <a16:creationId xmlns:a16="http://schemas.microsoft.com/office/drawing/2014/main" id="{70B1402E-1158-96BF-FF08-938131A12989}"/>
              </a:ext>
            </a:extLst>
          </p:cNvPr>
          <p:cNvSpPr/>
          <p:nvPr/>
        </p:nvSpPr>
        <p:spPr>
          <a:xfrm>
            <a:off x="9031958" y="2586514"/>
            <a:ext cx="1297800" cy="1336680"/>
          </a:xfrm>
          <a:prstGeom prst="borderCallout2">
            <a:avLst>
              <a:gd name="adj1" fmla="val 18750"/>
              <a:gd name="adj2" fmla="val -8333"/>
              <a:gd name="adj3" fmla="val 18518"/>
              <a:gd name="adj4" fmla="val -16666"/>
              <a:gd name="adj5" fmla="val 29272"/>
              <a:gd name="adj6" fmla="val -144102"/>
            </a:avLst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Multiplicidad</a:t>
            </a:r>
          </a:p>
          <a:p>
            <a:pPr algn="ctr"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0..1</a:t>
            </a:r>
          </a:p>
          <a:p>
            <a:pPr algn="ctr"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1</a:t>
            </a:r>
          </a:p>
          <a:p>
            <a:pPr algn="ctr"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0..* (o *)</a:t>
            </a:r>
          </a:p>
          <a:p>
            <a:pPr algn="ctr">
              <a:tabLst>
                <a:tab pos="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60" algn="l"/>
                <a:tab pos="8985240" algn="l"/>
              </a:tabLst>
            </a:pPr>
            <a:r>
              <a:rPr lang="es-ES" sz="1800" b="0" strike="noStrike" spc="-1" dirty="0">
                <a:solidFill>
                  <a:srgbClr val="000000"/>
                </a:solidFill>
                <a:latin typeface="Arial"/>
              </a:rPr>
              <a:t>1..*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586528-8D85-8C01-EE05-A21E7AF80958}"/>
              </a:ext>
            </a:extLst>
          </p:cNvPr>
          <p:cNvGrpSpPr/>
          <p:nvPr/>
        </p:nvGrpSpPr>
        <p:grpSpPr>
          <a:xfrm>
            <a:off x="2099396" y="4712563"/>
            <a:ext cx="1128240" cy="1114200"/>
            <a:chOff x="1194120" y="3706560"/>
            <a:chExt cx="1128240" cy="1114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6189A02-4BF2-5E0E-C301-FCEC0607359C}"/>
                </a:ext>
              </a:extLst>
            </p:cNvPr>
            <p:cNvSpPr/>
            <p:nvPr/>
          </p:nvSpPr>
          <p:spPr>
            <a:xfrm>
              <a:off x="1195560" y="4605480"/>
              <a:ext cx="1126440" cy="2149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ES_tradnl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BA18A6-3402-71C7-F585-5E017DB8D518}"/>
                </a:ext>
              </a:extLst>
            </p:cNvPr>
            <p:cNvSpPr/>
            <p:nvPr/>
          </p:nvSpPr>
          <p:spPr>
            <a:xfrm>
              <a:off x="1194120" y="3706560"/>
              <a:ext cx="1126080" cy="111420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>
              <a:lvl1pPr>
                <a:defRPr>
                  <a:latin typeface="+mn-lt"/>
                  <a:ea typeface="+mn-ea"/>
                  <a:cs typeface="+mn-cs"/>
                </a:defRPr>
              </a:lvl1pPr>
              <a:lvl2pPr>
                <a:defRPr>
                  <a:latin typeface="+mn-lt"/>
                  <a:ea typeface="+mn-ea"/>
                  <a:cs typeface="+mn-cs"/>
                </a:defRPr>
              </a:lvl2pPr>
              <a:lvl3pPr>
                <a:defRPr>
                  <a:latin typeface="+mn-lt"/>
                  <a:ea typeface="+mn-ea"/>
                  <a:cs typeface="+mn-cs"/>
                </a:defRPr>
              </a:lvl3pPr>
              <a:lvl4pPr>
                <a:defRPr>
                  <a:latin typeface="+mn-lt"/>
                  <a:ea typeface="+mn-ea"/>
                  <a:cs typeface="+mn-cs"/>
                </a:defRPr>
              </a:lvl4pPr>
              <a:lvl5pPr>
                <a:defRPr>
                  <a:latin typeface="+mn-lt"/>
                  <a:ea typeface="+mn-ea"/>
                  <a:cs typeface="+mn-cs"/>
                </a:defRPr>
              </a:lvl5pPr>
              <a:lvl6pPr>
                <a:defRPr>
                  <a:latin typeface="+mn-lt"/>
                  <a:ea typeface="+mn-ea"/>
                  <a:cs typeface="+mn-cs"/>
                </a:defRPr>
              </a:lvl6pPr>
              <a:lvl7pPr>
                <a:defRPr>
                  <a:latin typeface="+mn-lt"/>
                  <a:ea typeface="+mn-ea"/>
                  <a:cs typeface="+mn-cs"/>
                </a:defRPr>
              </a:lvl7pPr>
              <a:lvl8pPr>
                <a:defRPr>
                  <a:latin typeface="+mn-lt"/>
                  <a:ea typeface="+mn-ea"/>
                  <a:cs typeface="+mn-cs"/>
                </a:defRPr>
              </a:lvl8pPr>
              <a:lvl9pPr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>
                  <a:solidFill>
                    <a:srgbClr val="000000"/>
                  </a:solidFill>
                  <a:latin typeface="Arial"/>
                </a:rPr>
                <a:t>Message</a:t>
              </a:r>
            </a:p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>
                  <a:solidFill>
                    <a:srgbClr val="000000"/>
                  </a:solidFill>
                  <a:latin typeface="Arial"/>
                </a:rPr>
                <a:t>Queue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22BA2A-30E8-76D9-51AD-E26394C25EDA}"/>
                </a:ext>
              </a:extLst>
            </p:cNvPr>
            <p:cNvSpPr/>
            <p:nvPr/>
          </p:nvSpPr>
          <p:spPr>
            <a:xfrm>
              <a:off x="1196280" y="4422240"/>
              <a:ext cx="1126080" cy="3985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ES_tradnl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99B22CB-981D-46B6-E04F-29C195D99877}"/>
              </a:ext>
            </a:extLst>
          </p:cNvPr>
          <p:cNvGrpSpPr/>
          <p:nvPr/>
        </p:nvGrpSpPr>
        <p:grpSpPr>
          <a:xfrm>
            <a:off x="7760756" y="4726603"/>
            <a:ext cx="1233360" cy="810720"/>
            <a:chOff x="6855480" y="3720600"/>
            <a:chExt cx="1233360" cy="81072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470BF5-1213-E8DD-3771-0CCBC950B0E0}"/>
                </a:ext>
              </a:extLst>
            </p:cNvPr>
            <p:cNvSpPr/>
            <p:nvPr/>
          </p:nvSpPr>
          <p:spPr>
            <a:xfrm>
              <a:off x="6857280" y="4374720"/>
              <a:ext cx="1231200" cy="15624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ES_trad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3A8FFDB-55AB-5AB2-7F8E-BA346BB1C162}"/>
                </a:ext>
              </a:extLst>
            </p:cNvPr>
            <p:cNvSpPr/>
            <p:nvPr/>
          </p:nvSpPr>
          <p:spPr>
            <a:xfrm>
              <a:off x="6855480" y="3720600"/>
              <a:ext cx="1231200" cy="8107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>
              <a:lvl1pPr>
                <a:defRPr>
                  <a:latin typeface="+mn-lt"/>
                  <a:ea typeface="+mn-ea"/>
                  <a:cs typeface="+mn-cs"/>
                </a:defRPr>
              </a:lvl1pPr>
              <a:lvl2pPr>
                <a:defRPr>
                  <a:latin typeface="+mn-lt"/>
                  <a:ea typeface="+mn-ea"/>
                  <a:cs typeface="+mn-cs"/>
                </a:defRPr>
              </a:lvl2pPr>
              <a:lvl3pPr>
                <a:defRPr>
                  <a:latin typeface="+mn-lt"/>
                  <a:ea typeface="+mn-ea"/>
                  <a:cs typeface="+mn-cs"/>
                </a:defRPr>
              </a:lvl3pPr>
              <a:lvl4pPr>
                <a:defRPr>
                  <a:latin typeface="+mn-lt"/>
                  <a:ea typeface="+mn-ea"/>
                  <a:cs typeface="+mn-cs"/>
                </a:defRPr>
              </a:lvl4pPr>
              <a:lvl5pPr>
                <a:defRPr>
                  <a:latin typeface="+mn-lt"/>
                  <a:ea typeface="+mn-ea"/>
                  <a:cs typeface="+mn-cs"/>
                </a:defRPr>
              </a:lvl5pPr>
              <a:lvl6pPr>
                <a:defRPr>
                  <a:latin typeface="+mn-lt"/>
                  <a:ea typeface="+mn-ea"/>
                  <a:cs typeface="+mn-cs"/>
                </a:defRPr>
              </a:lvl6pPr>
              <a:lvl7pPr>
                <a:defRPr>
                  <a:latin typeface="+mn-lt"/>
                  <a:ea typeface="+mn-ea"/>
                  <a:cs typeface="+mn-cs"/>
                </a:defRPr>
              </a:lvl7pPr>
              <a:lvl8pPr>
                <a:defRPr>
                  <a:latin typeface="+mn-lt"/>
                  <a:ea typeface="+mn-ea"/>
                  <a:cs typeface="+mn-cs"/>
                </a:defRPr>
              </a:lvl8pPr>
              <a:lvl9pPr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>
                  <a:solidFill>
                    <a:srgbClr val="000000"/>
                  </a:solidFill>
                  <a:latin typeface="Arial"/>
                </a:rPr>
                <a:t>Message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6A3ED1-E41D-8690-F656-AB3937FB336A}"/>
                </a:ext>
              </a:extLst>
            </p:cNvPr>
            <p:cNvSpPr/>
            <p:nvPr/>
          </p:nvSpPr>
          <p:spPr>
            <a:xfrm>
              <a:off x="6857640" y="4147200"/>
              <a:ext cx="1231200" cy="3841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s-ES_tradnl"/>
            </a:p>
          </p:txBody>
        </p:sp>
      </p:grp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20DEA2F5-2806-F954-B857-42BC08B051A8}"/>
              </a:ext>
            </a:extLst>
          </p:cNvPr>
          <p:cNvSpPr/>
          <p:nvPr/>
        </p:nvSpPr>
        <p:spPr>
          <a:xfrm>
            <a:off x="3222236" y="5189203"/>
            <a:ext cx="4535280" cy="0"/>
          </a:xfrm>
          <a:prstGeom prst="line">
            <a:avLst/>
          </a:prstGeom>
          <a:ln w="18360">
            <a:solidFill>
              <a:srgbClr val="3465A4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_tradnl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C252BAC-84F5-469C-AA62-E50CC965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UML: Diagrama de Clases del Sistema (2/5)</a:t>
            </a:r>
            <a:endParaRPr lang="es-ES_trad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DC3C07-214E-4C2D-9C6C-055A7A497A64}"/>
              </a:ext>
            </a:extLst>
          </p:cNvPr>
          <p:cNvSpPr txBox="1"/>
          <p:nvPr/>
        </p:nvSpPr>
        <p:spPr>
          <a:xfrm>
            <a:off x="718729" y="1088840"/>
            <a:ext cx="10046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2000" b="1" i="0" dirty="0">
                <a:solidFill>
                  <a:srgbClr val="0432FF"/>
                </a:solidFill>
                <a:effectLst/>
                <a:latin typeface="Source Sans Pro" panose="020B0503030403020204" pitchFamily="34" charset="0"/>
              </a:rPr>
              <a:t>Tipos de relaciones entre clases</a:t>
            </a:r>
            <a:endParaRPr lang="es-ES_tradnl" sz="2000" b="1" dirty="0"/>
          </a:p>
        </p:txBody>
      </p:sp>
    </p:spTree>
    <p:extLst>
      <p:ext uri="{BB962C8B-B14F-4D97-AF65-F5344CB8AC3E}">
        <p14:creationId xmlns:p14="http://schemas.microsoft.com/office/powerpoint/2010/main" val="2521761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2A188F-387E-4A9C-8C2B-04EBA057E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5124380"/>
          </a:xfrm>
        </p:spPr>
        <p:txBody>
          <a:bodyPr>
            <a:normAutofit/>
          </a:bodyPr>
          <a:lstStyle/>
          <a:p>
            <a:endParaRPr lang="es-ES" sz="1800" dirty="0">
              <a:solidFill>
                <a:srgbClr val="0000CC"/>
              </a:solidFill>
            </a:endParaRPr>
          </a:p>
          <a:p>
            <a:r>
              <a:rPr lang="es-ES" sz="1800" b="1" dirty="0">
                <a:solidFill>
                  <a:srgbClr val="0432FF"/>
                </a:solidFill>
              </a:rPr>
              <a:t>Agregación</a:t>
            </a:r>
            <a:r>
              <a:rPr lang="es-ES" sz="1800" dirty="0"/>
              <a:t>:  Relación “tiene” o “contiene”, la parte puede existir fuera del todo. </a:t>
            </a:r>
          </a:p>
          <a:p>
            <a:pPr marL="0" indent="0">
              <a:buNone/>
            </a:pPr>
            <a:r>
              <a:rPr lang="es-ES" sz="1800" dirty="0"/>
              <a:t>                               Típica relación entre la clase y sus atributos.</a:t>
            </a:r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>
              <a:solidFill>
                <a:srgbClr val="0000CC"/>
              </a:solidFill>
            </a:endParaRPr>
          </a:p>
          <a:p>
            <a:endParaRPr lang="es-ES" sz="1800" dirty="0">
              <a:solidFill>
                <a:srgbClr val="0000CC"/>
              </a:solidFill>
            </a:endParaRPr>
          </a:p>
          <a:p>
            <a:r>
              <a:rPr lang="es-ES" sz="1800" b="1" dirty="0">
                <a:solidFill>
                  <a:srgbClr val="0432FF"/>
                </a:solidFill>
              </a:rPr>
              <a:t>Herencia</a:t>
            </a:r>
            <a:r>
              <a:rPr lang="es-ES" sz="1800" dirty="0"/>
              <a:t>: Cuando se cumple la relación es-un y además hay una relación de sub-tipo válida.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F64E-A30B-06FA-E766-561BCF71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23</a:t>
            </a:fld>
            <a:endParaRPr lang="es-ES_trad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CB394C-A2F7-DD3E-83D0-A441590CDB64}"/>
              </a:ext>
            </a:extLst>
          </p:cNvPr>
          <p:cNvGrpSpPr/>
          <p:nvPr/>
        </p:nvGrpSpPr>
        <p:grpSpPr>
          <a:xfrm>
            <a:off x="2463381" y="2624408"/>
            <a:ext cx="1128240" cy="1114200"/>
            <a:chOff x="1734120" y="1618200"/>
            <a:chExt cx="1128240" cy="11142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7640A7-5307-7B80-BB9B-7156BC7E050C}"/>
                </a:ext>
              </a:extLst>
            </p:cNvPr>
            <p:cNvSpPr/>
            <p:nvPr/>
          </p:nvSpPr>
          <p:spPr>
            <a:xfrm>
              <a:off x="1735560" y="2517120"/>
              <a:ext cx="1126440" cy="2149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AB93AD-85BA-84C9-BB31-DC590C6B5232}"/>
                </a:ext>
              </a:extLst>
            </p:cNvPr>
            <p:cNvSpPr/>
            <p:nvPr/>
          </p:nvSpPr>
          <p:spPr>
            <a:xfrm>
              <a:off x="1734120" y="1618200"/>
              <a:ext cx="1126080" cy="111420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/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>
                  <a:solidFill>
                    <a:srgbClr val="000000"/>
                  </a:solidFill>
                  <a:latin typeface="Arial"/>
                </a:rPr>
                <a:t>Message</a:t>
              </a:r>
            </a:p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>
                  <a:solidFill>
                    <a:srgbClr val="000000"/>
                  </a:solidFill>
                  <a:latin typeface="Arial"/>
                </a:rPr>
                <a:t>Queue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57E17C-609E-C61A-9C39-C0CF7D72E23B}"/>
                </a:ext>
              </a:extLst>
            </p:cNvPr>
            <p:cNvSpPr/>
            <p:nvPr/>
          </p:nvSpPr>
          <p:spPr>
            <a:xfrm>
              <a:off x="1736280" y="2333880"/>
              <a:ext cx="1126080" cy="3985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F48F6E-70F3-940C-AE68-60C8D17CDE75}"/>
              </a:ext>
            </a:extLst>
          </p:cNvPr>
          <p:cNvGrpSpPr/>
          <p:nvPr/>
        </p:nvGrpSpPr>
        <p:grpSpPr>
          <a:xfrm>
            <a:off x="8156640" y="2638448"/>
            <a:ext cx="1233360" cy="810720"/>
            <a:chOff x="7395480" y="1632240"/>
            <a:chExt cx="1233360" cy="8107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D43B80-F81E-62FF-0EE6-2116FE6593ED}"/>
                </a:ext>
              </a:extLst>
            </p:cNvPr>
            <p:cNvSpPr/>
            <p:nvPr/>
          </p:nvSpPr>
          <p:spPr>
            <a:xfrm>
              <a:off x="7397280" y="2286360"/>
              <a:ext cx="1231200" cy="15624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6EED288-854B-1A73-2EBD-BDD38B0A35D0}"/>
                </a:ext>
              </a:extLst>
            </p:cNvPr>
            <p:cNvSpPr/>
            <p:nvPr/>
          </p:nvSpPr>
          <p:spPr>
            <a:xfrm>
              <a:off x="7395480" y="1632240"/>
              <a:ext cx="1231200" cy="8107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/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>
                  <a:solidFill>
                    <a:srgbClr val="000000"/>
                  </a:solidFill>
                  <a:latin typeface="Arial"/>
                </a:rPr>
                <a:t>Message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6D2AF47-7495-986E-4220-54685F33F8C9}"/>
                </a:ext>
              </a:extLst>
            </p:cNvPr>
            <p:cNvSpPr/>
            <p:nvPr/>
          </p:nvSpPr>
          <p:spPr>
            <a:xfrm>
              <a:off x="7397640" y="2058840"/>
              <a:ext cx="1231200" cy="3841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05AB998E-61E0-6C71-D6FA-828D1F147DC7}"/>
              </a:ext>
            </a:extLst>
          </p:cNvPr>
          <p:cNvSpPr/>
          <p:nvPr/>
        </p:nvSpPr>
        <p:spPr>
          <a:xfrm>
            <a:off x="3618120" y="3101048"/>
            <a:ext cx="4535280" cy="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BA2077-CE13-9253-6716-9CD01554AB25}"/>
              </a:ext>
            </a:extLst>
          </p:cNvPr>
          <p:cNvSpPr txBox="1"/>
          <p:nvPr/>
        </p:nvSpPr>
        <p:spPr>
          <a:xfrm>
            <a:off x="7427640" y="2711888"/>
            <a:ext cx="1336320" cy="407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0..*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FF5CB5-B2DF-A716-C38B-DC8F96B9AD89}"/>
              </a:ext>
            </a:extLst>
          </p:cNvPr>
          <p:cNvSpPr txBox="1"/>
          <p:nvPr/>
        </p:nvSpPr>
        <p:spPr>
          <a:xfrm>
            <a:off x="3790920" y="2669768"/>
            <a:ext cx="1336320" cy="407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479E5D-0ECD-3B9C-E549-174CAD7EAA63}"/>
              </a:ext>
            </a:extLst>
          </p:cNvPr>
          <p:cNvSpPr/>
          <p:nvPr/>
        </p:nvSpPr>
        <p:spPr>
          <a:xfrm rot="18900000">
            <a:off x="3636427" y="3018692"/>
            <a:ext cx="193425" cy="181695"/>
          </a:xfrm>
          <a:prstGeom prst="rect">
            <a:avLst/>
          </a:prstGeom>
          <a:solidFill>
            <a:srgbClr val="FFFFFF"/>
          </a:solidFill>
          <a:ln w="18360">
            <a:solidFill>
              <a:srgbClr val="3465A4"/>
            </a:solidFill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77BCD2-8701-DE51-3EB5-0A1EEE82AF7C}"/>
              </a:ext>
            </a:extLst>
          </p:cNvPr>
          <p:cNvGrpSpPr/>
          <p:nvPr/>
        </p:nvGrpSpPr>
        <p:grpSpPr>
          <a:xfrm>
            <a:off x="2557560" y="5222215"/>
            <a:ext cx="1233360" cy="810720"/>
            <a:chOff x="1743840" y="1776240"/>
            <a:chExt cx="1233360" cy="81072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7964E3-90DA-E068-5ED7-AE5D12770704}"/>
                </a:ext>
              </a:extLst>
            </p:cNvPr>
            <p:cNvSpPr/>
            <p:nvPr/>
          </p:nvSpPr>
          <p:spPr>
            <a:xfrm>
              <a:off x="1745640" y="2430360"/>
              <a:ext cx="1231200" cy="15624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ABA05E-0BBC-820F-D412-6601A46EE2FF}"/>
                </a:ext>
              </a:extLst>
            </p:cNvPr>
            <p:cNvSpPr/>
            <p:nvPr/>
          </p:nvSpPr>
          <p:spPr>
            <a:xfrm>
              <a:off x="1743840" y="1776240"/>
              <a:ext cx="1231200" cy="8107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/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>
                  <a:solidFill>
                    <a:srgbClr val="000000"/>
                  </a:solidFill>
                  <a:latin typeface="Arial"/>
                </a:rPr>
                <a:t>Alumno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89AD44-21A1-6C3E-6E3D-66B904681162}"/>
                </a:ext>
              </a:extLst>
            </p:cNvPr>
            <p:cNvSpPr/>
            <p:nvPr/>
          </p:nvSpPr>
          <p:spPr>
            <a:xfrm>
              <a:off x="1746000" y="2202840"/>
              <a:ext cx="1231200" cy="3841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BE035C-3CFA-F324-C227-AE25D76D9093}"/>
              </a:ext>
            </a:extLst>
          </p:cNvPr>
          <p:cNvGrpSpPr/>
          <p:nvPr/>
        </p:nvGrpSpPr>
        <p:grpSpPr>
          <a:xfrm>
            <a:off x="7309560" y="5222215"/>
            <a:ext cx="1503720" cy="810720"/>
            <a:chOff x="6495840" y="1776240"/>
            <a:chExt cx="1503720" cy="8107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E51C504-59E3-0AEA-53AC-45BB32F55F11}"/>
                </a:ext>
              </a:extLst>
            </p:cNvPr>
            <p:cNvSpPr/>
            <p:nvPr/>
          </p:nvSpPr>
          <p:spPr>
            <a:xfrm>
              <a:off x="6498000" y="2430360"/>
              <a:ext cx="1501200" cy="15624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AF47479-C7ED-FEFA-2DF9-4DD39F645584}"/>
                </a:ext>
              </a:extLst>
            </p:cNvPr>
            <p:cNvSpPr/>
            <p:nvPr/>
          </p:nvSpPr>
          <p:spPr>
            <a:xfrm>
              <a:off x="6495840" y="1776240"/>
              <a:ext cx="1501200" cy="8107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/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>
                  <a:solidFill>
                    <a:srgbClr val="000000"/>
                  </a:solidFill>
                  <a:latin typeface="Arial"/>
                </a:rPr>
                <a:t>Persona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2AB110A-8F0F-8E92-C119-7F2405DB4F04}"/>
                </a:ext>
              </a:extLst>
            </p:cNvPr>
            <p:cNvSpPr/>
            <p:nvPr/>
          </p:nvSpPr>
          <p:spPr>
            <a:xfrm>
              <a:off x="6498360" y="2202840"/>
              <a:ext cx="1501200" cy="3841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7914769C-2D29-803F-FFBB-C85C07AF4B93}"/>
              </a:ext>
            </a:extLst>
          </p:cNvPr>
          <p:cNvSpPr/>
          <p:nvPr/>
        </p:nvSpPr>
        <p:spPr>
          <a:xfrm>
            <a:off x="3794880" y="5641615"/>
            <a:ext cx="3525480" cy="0"/>
          </a:xfrm>
          <a:prstGeom prst="line">
            <a:avLst/>
          </a:prstGeom>
          <a:ln w="1836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068B679C-33F1-7B0A-E159-AEBF56313922}"/>
              </a:ext>
            </a:extLst>
          </p:cNvPr>
          <p:cNvSpPr/>
          <p:nvPr/>
        </p:nvSpPr>
        <p:spPr>
          <a:xfrm rot="5400000">
            <a:off x="7006247" y="5505535"/>
            <a:ext cx="301680" cy="292680"/>
          </a:xfrm>
          <a:custGeom>
            <a:avLst/>
            <a:gdLst/>
            <a:ahLst/>
            <a:cxnLst/>
            <a:rect l="0" t="0" r="r" b="b"/>
            <a:pathLst>
              <a:path w="840" h="815">
                <a:moveTo>
                  <a:pt x="419" y="0"/>
                </a:moveTo>
                <a:lnTo>
                  <a:pt x="839" y="814"/>
                </a:lnTo>
                <a:lnTo>
                  <a:pt x="0" y="814"/>
                </a:lnTo>
                <a:lnTo>
                  <a:pt x="419" y="0"/>
                </a:lnTo>
              </a:path>
            </a:pathLst>
          </a:custGeom>
          <a:solidFill>
            <a:srgbClr val="FFFFFF"/>
          </a:solidFill>
          <a:ln w="18360">
            <a:solidFill>
              <a:srgbClr val="3465A4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DA43771-DE2C-4D2D-BB3E-40773A56B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UML: Diagrama de Clases del Sistema (3/5)</a:t>
            </a:r>
            <a:endParaRPr lang="es-ES_tradn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B8C865-4C6F-4D06-85D7-EBF17274751B}"/>
              </a:ext>
            </a:extLst>
          </p:cNvPr>
          <p:cNvSpPr txBox="1"/>
          <p:nvPr/>
        </p:nvSpPr>
        <p:spPr>
          <a:xfrm>
            <a:off x="718729" y="1088840"/>
            <a:ext cx="10046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2000" b="1" i="0" dirty="0">
                <a:solidFill>
                  <a:srgbClr val="0432FF"/>
                </a:solidFill>
                <a:effectLst/>
                <a:latin typeface="Source Sans Pro" panose="020B0503030403020204" pitchFamily="34" charset="0"/>
              </a:rPr>
              <a:t>Tipos de relaciones entre clases</a:t>
            </a:r>
            <a:endParaRPr lang="es-ES_tradnl" sz="2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7788CD-497D-4046-82B8-25484B270125}"/>
              </a:ext>
            </a:extLst>
          </p:cNvPr>
          <p:cNvSpPr txBox="1"/>
          <p:nvPr/>
        </p:nvSpPr>
        <p:spPr>
          <a:xfrm>
            <a:off x="626165" y="3977085"/>
            <a:ext cx="3722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2">
                    <a:lumMod val="50000"/>
                  </a:schemeClr>
                </a:solidFill>
              </a:rPr>
              <a:t>(Ver Relación Composición)</a:t>
            </a:r>
            <a:r>
              <a:rPr lang="es-ES" sz="1600" b="1" baseline="30000" dirty="0">
                <a:solidFill>
                  <a:schemeClr val="bg2">
                    <a:lumMod val="50000"/>
                  </a:schemeClr>
                </a:solidFill>
              </a:rPr>
              <a:t>11</a:t>
            </a:r>
            <a:endParaRPr lang="en-NL" sz="1600" baseline="300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43" name="Table 22">
            <a:extLst>
              <a:ext uri="{FF2B5EF4-FFF2-40B4-BE49-F238E27FC236}">
                <a16:creationId xmlns:a16="http://schemas.microsoft.com/office/drawing/2014/main" id="{136C28A3-A7C2-4640-B438-709A6AC04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60436"/>
              </p:ext>
            </p:extLst>
          </p:nvPr>
        </p:nvGraphicFramePr>
        <p:xfrm>
          <a:off x="546096" y="6447846"/>
          <a:ext cx="10391870" cy="243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391870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197503">
                <a:tc>
                  <a:txBody>
                    <a:bodyPr/>
                    <a:lstStyle/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Class Diagram Example: GUI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https://www.visual-paradigm.com/guide/uml-unified-modeling-language/uml-class-diagram-tutorial/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989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2A188F-387E-4A9C-8C2B-04EBA057E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433993"/>
            <a:ext cx="11042373" cy="5124380"/>
          </a:xfrm>
        </p:spPr>
        <p:txBody>
          <a:bodyPr>
            <a:normAutofit/>
          </a:bodyPr>
          <a:lstStyle/>
          <a:p>
            <a:r>
              <a:rPr lang="es-ES" sz="1800" b="1" dirty="0">
                <a:solidFill>
                  <a:srgbClr val="0432FF"/>
                </a:solidFill>
              </a:rPr>
              <a:t>Interfaces</a:t>
            </a:r>
            <a:r>
              <a:rPr lang="es-ES" sz="1800" dirty="0"/>
              <a:t>: Describe un conjunto de métodos.</a:t>
            </a:r>
          </a:p>
          <a:p>
            <a:endParaRPr lang="es-ES" sz="1800" dirty="0"/>
          </a:p>
          <a:p>
            <a:endParaRPr lang="es-ES" sz="1800" dirty="0"/>
          </a:p>
          <a:p>
            <a:endParaRPr lang="es-ES" sz="1800" b="1" dirty="0">
              <a:solidFill>
                <a:srgbClr val="0000CC"/>
              </a:solidFill>
            </a:endParaRPr>
          </a:p>
          <a:p>
            <a:endParaRPr lang="es-ES" sz="1800" b="1" dirty="0">
              <a:solidFill>
                <a:srgbClr val="0000CC"/>
              </a:solidFill>
            </a:endParaRPr>
          </a:p>
          <a:p>
            <a:r>
              <a:rPr lang="es-ES" sz="1800" b="1" dirty="0">
                <a:solidFill>
                  <a:srgbClr val="0432FF"/>
                </a:solidFill>
              </a:rPr>
              <a:t>Dependencia</a:t>
            </a:r>
            <a:r>
              <a:rPr lang="es-ES" sz="1800" dirty="0"/>
              <a:t>: Es la más débil de las asociaciones. Indica que una clase usa otra en algún momento. Existe dependencia si una clase aparece en un parámetro o variable local de un método de la otra.</a:t>
            </a:r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Usted puede ocultar (u omitir) detalles no esenciales.</a:t>
            </a:r>
          </a:p>
          <a:p>
            <a:endParaRPr lang="es-ES" sz="1800" dirty="0"/>
          </a:p>
          <a:p>
            <a:endParaRPr lang="es-E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F64E-A30B-06FA-E766-561BCF71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24</a:t>
            </a:fld>
            <a:endParaRPr lang="es-ES_tradnl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A89A21-041E-EBE7-AB1E-A0FA8E12F170}"/>
              </a:ext>
            </a:extLst>
          </p:cNvPr>
          <p:cNvGrpSpPr/>
          <p:nvPr/>
        </p:nvGrpSpPr>
        <p:grpSpPr>
          <a:xfrm>
            <a:off x="1807512" y="2144221"/>
            <a:ext cx="1495260" cy="810720"/>
            <a:chOff x="1517580" y="3972240"/>
            <a:chExt cx="1495260" cy="81072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F0D020-0D6E-A2AF-1D93-C95CB2C930AA}"/>
                </a:ext>
              </a:extLst>
            </p:cNvPr>
            <p:cNvSpPr/>
            <p:nvPr/>
          </p:nvSpPr>
          <p:spPr>
            <a:xfrm>
              <a:off x="1517580" y="4626360"/>
              <a:ext cx="1494900" cy="15624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247529-9E4A-F46E-76A9-D96F9C9D1D5D}"/>
                </a:ext>
              </a:extLst>
            </p:cNvPr>
            <p:cNvSpPr/>
            <p:nvPr/>
          </p:nvSpPr>
          <p:spPr>
            <a:xfrm>
              <a:off x="1520100" y="3972240"/>
              <a:ext cx="1490580" cy="8107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/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pc="-1" dirty="0" err="1">
                  <a:solidFill>
                    <a:srgbClr val="000000"/>
                  </a:solidFill>
                  <a:latin typeface="Arial"/>
                </a:rPr>
                <a:t>LampControl</a:t>
              </a:r>
              <a:endParaRPr lang="es-ES" sz="18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B6F0D2-3ABB-CD1C-6FAD-D82941AC9BEB}"/>
                </a:ext>
              </a:extLst>
            </p:cNvPr>
            <p:cNvSpPr/>
            <p:nvPr/>
          </p:nvSpPr>
          <p:spPr>
            <a:xfrm>
              <a:off x="1520100" y="4398840"/>
              <a:ext cx="1492740" cy="3841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8B74961-7889-7363-64EB-780ADB9D3E12}"/>
              </a:ext>
            </a:extLst>
          </p:cNvPr>
          <p:cNvGrpSpPr/>
          <p:nvPr/>
        </p:nvGrpSpPr>
        <p:grpSpPr>
          <a:xfrm>
            <a:off x="6821412" y="2144221"/>
            <a:ext cx="1503720" cy="810720"/>
            <a:chOff x="6531480" y="3972240"/>
            <a:chExt cx="1503720" cy="81072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D28525-1DEA-60C5-67D6-B81D54416C40}"/>
                </a:ext>
              </a:extLst>
            </p:cNvPr>
            <p:cNvSpPr/>
            <p:nvPr/>
          </p:nvSpPr>
          <p:spPr>
            <a:xfrm>
              <a:off x="6533640" y="4626360"/>
              <a:ext cx="1501200" cy="15624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3FDD3D-9DF0-5CD4-9DA0-D4ECDA754571}"/>
                </a:ext>
              </a:extLst>
            </p:cNvPr>
            <p:cNvSpPr/>
            <p:nvPr/>
          </p:nvSpPr>
          <p:spPr>
            <a:xfrm>
              <a:off x="6531480" y="3972240"/>
              <a:ext cx="1501200" cy="8107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/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>
                  <a:solidFill>
                    <a:srgbClr val="000000"/>
                  </a:solidFill>
                  <a:latin typeface="Arial"/>
                </a:rPr>
                <a:t>Comparable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66ABBA9-BA17-104B-CA1B-3314BF6CA0C7}"/>
                </a:ext>
              </a:extLst>
            </p:cNvPr>
            <p:cNvSpPr/>
            <p:nvPr/>
          </p:nvSpPr>
          <p:spPr>
            <a:xfrm>
              <a:off x="6534000" y="4398840"/>
              <a:ext cx="1501200" cy="3841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" name="Straight Connector 49">
            <a:extLst>
              <a:ext uri="{FF2B5EF4-FFF2-40B4-BE49-F238E27FC236}">
                <a16:creationId xmlns:a16="http://schemas.microsoft.com/office/drawing/2014/main" id="{0DA5C346-2564-B21C-045B-842152E18B11}"/>
              </a:ext>
            </a:extLst>
          </p:cNvPr>
          <p:cNvSpPr/>
          <p:nvPr/>
        </p:nvSpPr>
        <p:spPr>
          <a:xfrm>
            <a:off x="3306732" y="2563621"/>
            <a:ext cx="3525480" cy="0"/>
          </a:xfrm>
          <a:prstGeom prst="line">
            <a:avLst/>
          </a:prstGeom>
          <a:ln w="18360">
            <a:solidFill>
              <a:srgbClr val="3465A4"/>
            </a:solidFill>
            <a:custDash>
              <a:ds d="197000" sp="197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3ADB21F9-E468-D28C-EA76-446527693044}"/>
              </a:ext>
            </a:extLst>
          </p:cNvPr>
          <p:cNvSpPr/>
          <p:nvPr/>
        </p:nvSpPr>
        <p:spPr>
          <a:xfrm rot="5400000">
            <a:off x="6528732" y="2416908"/>
            <a:ext cx="301680" cy="292680"/>
          </a:xfrm>
          <a:custGeom>
            <a:avLst/>
            <a:gdLst/>
            <a:ahLst/>
            <a:cxnLst/>
            <a:rect l="0" t="0" r="r" b="b"/>
            <a:pathLst>
              <a:path w="840" h="815">
                <a:moveTo>
                  <a:pt x="419" y="0"/>
                </a:moveTo>
                <a:lnTo>
                  <a:pt x="839" y="814"/>
                </a:lnTo>
                <a:lnTo>
                  <a:pt x="0" y="814"/>
                </a:lnTo>
                <a:lnTo>
                  <a:pt x="419" y="0"/>
                </a:lnTo>
              </a:path>
            </a:pathLst>
          </a:custGeom>
          <a:solidFill>
            <a:srgbClr val="FFFFFF"/>
          </a:solidFill>
          <a:ln w="18360">
            <a:solidFill>
              <a:srgbClr val="3465A4"/>
            </a:solidFill>
            <a:round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5C323C-5FCA-45A9-325A-B5EC6E1646E7}"/>
              </a:ext>
            </a:extLst>
          </p:cNvPr>
          <p:cNvGrpSpPr/>
          <p:nvPr/>
        </p:nvGrpSpPr>
        <p:grpSpPr>
          <a:xfrm>
            <a:off x="7135512" y="4339618"/>
            <a:ext cx="1233360" cy="810720"/>
            <a:chOff x="7791480" y="1920960"/>
            <a:chExt cx="1233360" cy="81072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4685F63-494E-28B2-4CF0-0D91AD973715}"/>
                </a:ext>
              </a:extLst>
            </p:cNvPr>
            <p:cNvSpPr/>
            <p:nvPr/>
          </p:nvSpPr>
          <p:spPr>
            <a:xfrm>
              <a:off x="7793280" y="2575080"/>
              <a:ext cx="1231200" cy="15624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F05E716-DCC0-78CA-6374-155CCCAD9D56}"/>
                </a:ext>
              </a:extLst>
            </p:cNvPr>
            <p:cNvSpPr/>
            <p:nvPr/>
          </p:nvSpPr>
          <p:spPr>
            <a:xfrm>
              <a:off x="7791480" y="1920960"/>
              <a:ext cx="1231200" cy="8107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/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 dirty="0" err="1">
                  <a:solidFill>
                    <a:srgbClr val="000000"/>
                  </a:solidFill>
                  <a:latin typeface="Arial"/>
                </a:rPr>
                <a:t>QPointF</a:t>
              </a:r>
              <a:endParaRPr lang="es-ES" sz="18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C000148-9FCF-5A47-F94F-9E4DD91BB659}"/>
                </a:ext>
              </a:extLst>
            </p:cNvPr>
            <p:cNvSpPr/>
            <p:nvPr/>
          </p:nvSpPr>
          <p:spPr>
            <a:xfrm>
              <a:off x="7793640" y="2347560"/>
              <a:ext cx="1231200" cy="3841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6" name="Straight Connector 55">
            <a:extLst>
              <a:ext uri="{FF2B5EF4-FFF2-40B4-BE49-F238E27FC236}">
                <a16:creationId xmlns:a16="http://schemas.microsoft.com/office/drawing/2014/main" id="{8A359633-2D18-2F0D-D1AD-75085DC70A9A}"/>
              </a:ext>
            </a:extLst>
          </p:cNvPr>
          <p:cNvSpPr/>
          <p:nvPr/>
        </p:nvSpPr>
        <p:spPr>
          <a:xfrm>
            <a:off x="2596992" y="4766218"/>
            <a:ext cx="4535280" cy="0"/>
          </a:xfrm>
          <a:prstGeom prst="line">
            <a:avLst/>
          </a:prstGeom>
          <a:ln w="18360">
            <a:solidFill>
              <a:srgbClr val="3465A4"/>
            </a:solidFill>
            <a:custDash>
              <a:ds d="197000" sp="197000"/>
            </a:custDash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54E009A-D73F-7414-E4AB-F1C84F4714E5}"/>
              </a:ext>
            </a:extLst>
          </p:cNvPr>
          <p:cNvGrpSpPr/>
          <p:nvPr/>
        </p:nvGrpSpPr>
        <p:grpSpPr>
          <a:xfrm>
            <a:off x="1807512" y="4339618"/>
            <a:ext cx="1233360" cy="810720"/>
            <a:chOff x="2463480" y="1920960"/>
            <a:chExt cx="1233360" cy="81072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2FD79D-233A-4EFF-E593-CACC454CF2E6}"/>
                </a:ext>
              </a:extLst>
            </p:cNvPr>
            <p:cNvSpPr/>
            <p:nvPr/>
          </p:nvSpPr>
          <p:spPr>
            <a:xfrm>
              <a:off x="2465280" y="2575080"/>
              <a:ext cx="1231200" cy="15624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DA3E770-E613-C140-F0B3-7CF169C56AEC}"/>
                </a:ext>
              </a:extLst>
            </p:cNvPr>
            <p:cNvSpPr/>
            <p:nvPr/>
          </p:nvSpPr>
          <p:spPr>
            <a:xfrm>
              <a:off x="2463480" y="1920960"/>
              <a:ext cx="1231200" cy="8107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9000" tIns="54000" rIns="99000" bIns="54000">
              <a:noAutofit/>
            </a:bodyPr>
            <a:lstStyle/>
            <a:p>
              <a:pPr algn="ctr">
                <a:tabLst>
                  <a:tab pos="0" algn="l"/>
                  <a:tab pos="448920" algn="l"/>
                  <a:tab pos="898200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60" algn="l"/>
                  <a:tab pos="4492440" algn="l"/>
                  <a:tab pos="4941720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80" algn="l"/>
                  <a:tab pos="8535960" algn="l"/>
                  <a:tab pos="8985240" algn="l"/>
                </a:tabLst>
              </a:pPr>
              <a:r>
                <a:rPr lang="es-ES" sz="1800" b="0" strike="noStrike" spc="-1" dirty="0" err="1">
                  <a:solidFill>
                    <a:srgbClr val="000000"/>
                  </a:solidFill>
                  <a:latin typeface="Arial"/>
                </a:rPr>
                <a:t>LampView</a:t>
              </a:r>
              <a:endParaRPr lang="es-ES" sz="1800" b="0" strike="noStrike" spc="-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F130803-8519-8059-1D7F-8FEFF55AF6D7}"/>
                </a:ext>
              </a:extLst>
            </p:cNvPr>
            <p:cNvSpPr/>
            <p:nvPr/>
          </p:nvSpPr>
          <p:spPr>
            <a:xfrm>
              <a:off x="2465640" y="2347560"/>
              <a:ext cx="1231200" cy="384120"/>
            </a:xfrm>
            <a:prstGeom prst="rect">
              <a:avLst/>
            </a:prstGeom>
            <a:noFill/>
            <a:ln w="18360">
              <a:solidFill>
                <a:srgbClr val="3465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654EEB60-0F09-46D7-A43D-8E289AE6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UML: Diagrama de Clases del Sistema (4/5)</a:t>
            </a:r>
            <a:endParaRPr lang="es-ES_tradn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D0307-298E-4228-9C35-2EB136C47E4B}"/>
              </a:ext>
            </a:extLst>
          </p:cNvPr>
          <p:cNvSpPr txBox="1"/>
          <p:nvPr/>
        </p:nvSpPr>
        <p:spPr>
          <a:xfrm>
            <a:off x="718729" y="1088840"/>
            <a:ext cx="10046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2000" b="1" i="0">
                <a:solidFill>
                  <a:srgbClr val="0432FF"/>
                </a:solidFill>
                <a:effectLst/>
                <a:latin typeface="Source Sans Pro" panose="020B0503030403020204" pitchFamily="34" charset="0"/>
              </a:rPr>
              <a:t>Tipos de relaciones entre clases</a:t>
            </a:r>
            <a:endParaRPr lang="es-ES_tradnl" sz="2000" b="1"/>
          </a:p>
        </p:txBody>
      </p:sp>
    </p:spTree>
    <p:extLst>
      <p:ext uri="{BB962C8B-B14F-4D97-AF65-F5344CB8AC3E}">
        <p14:creationId xmlns:p14="http://schemas.microsoft.com/office/powerpoint/2010/main" val="3671197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4F64E-A30B-06FA-E766-561BCF71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25</a:t>
            </a:fld>
            <a:endParaRPr lang="es-ES_tradnl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54EEB60-0F09-46D7-A43D-8E289AE6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UML: Diagrama de Clases del Sistema (5/5)</a:t>
            </a:r>
            <a:endParaRPr lang="es-ES_tradn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7D0307-298E-4228-9C35-2EB136C47E4B}"/>
              </a:ext>
            </a:extLst>
          </p:cNvPr>
          <p:cNvSpPr txBox="1"/>
          <p:nvPr/>
        </p:nvSpPr>
        <p:spPr>
          <a:xfrm>
            <a:off x="718729" y="1088840"/>
            <a:ext cx="10046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2000" b="1" i="0">
                <a:solidFill>
                  <a:srgbClr val="0432FF"/>
                </a:solidFill>
                <a:effectLst/>
                <a:latin typeface="Source Sans Pro" panose="020B0503030403020204" pitchFamily="34" charset="0"/>
              </a:rPr>
              <a:t>Ejemplo de tipos de relaciones entre clases</a:t>
            </a:r>
            <a:endParaRPr lang="es-ES_tradnl" sz="2000" b="1"/>
          </a:p>
        </p:txBody>
      </p:sp>
      <p:pic>
        <p:nvPicPr>
          <p:cNvPr id="4" name="Picture 3" descr="A picture containing text, diagram, screenshot, font&#10;&#10;Description automatically generated">
            <a:extLst>
              <a:ext uri="{FF2B5EF4-FFF2-40B4-BE49-F238E27FC236}">
                <a16:creationId xmlns:a16="http://schemas.microsoft.com/office/drawing/2014/main" id="{CF772F19-249E-498A-8F7D-CBA290A7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234" y="1632279"/>
            <a:ext cx="9569531" cy="4549963"/>
          </a:xfrm>
          <a:prstGeom prst="rect">
            <a:avLst/>
          </a:prstGeom>
        </p:spPr>
      </p:pic>
      <p:graphicFrame>
        <p:nvGraphicFramePr>
          <p:cNvPr id="28" name="Table 22">
            <a:extLst>
              <a:ext uri="{FF2B5EF4-FFF2-40B4-BE49-F238E27FC236}">
                <a16:creationId xmlns:a16="http://schemas.microsoft.com/office/drawing/2014/main" id="{AC99F3F5-A5BF-4D00-A4AC-354E6CB09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206107"/>
              </p:ext>
            </p:extLst>
          </p:nvPr>
        </p:nvGraphicFramePr>
        <p:xfrm>
          <a:off x="546096" y="6447846"/>
          <a:ext cx="10391870" cy="243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391870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197503"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Class Diagram Example: GUI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https://www.visual-paradigm.com/guide/uml-unified-modeling-language/uml-class-diagram-tutorial/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080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F50022E7-B812-40D5-9125-8C8B7EFCF78A}"/>
              </a:ext>
            </a:extLst>
          </p:cNvPr>
          <p:cNvSpPr txBox="1">
            <a:spLocks/>
          </p:cNvSpPr>
          <p:nvPr/>
        </p:nvSpPr>
        <p:spPr bwMode="auto">
          <a:xfrm>
            <a:off x="189036" y="232255"/>
            <a:ext cx="11813928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UML: Diagrama de Secuencia (1/2)</a:t>
            </a:r>
            <a:endParaRPr lang="es-ES_trad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93FB6B-4D0D-7AC2-1500-676F1DCD3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524" y="1611795"/>
            <a:ext cx="11042373" cy="5011042"/>
          </a:xfrm>
        </p:spPr>
        <p:txBody>
          <a:bodyPr>
            <a:normAutofit/>
          </a:bodyPr>
          <a:lstStyle/>
          <a:p>
            <a:r>
              <a:rPr lang="es-ES" sz="1800" dirty="0"/>
              <a:t>Cada diagrama muestra la dinámica de un escenario:</a:t>
            </a:r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Ayuda a visualizar objetos y sus relaciones.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8290D-08C8-6D83-7CCC-5E3916B0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2047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26</a:t>
            </a:fld>
            <a:endParaRPr lang="es-ES_tradnl" dirty="0"/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91B144EB-BA8A-4A97-C22B-675EAB0226E7}"/>
              </a:ext>
            </a:extLst>
          </p:cNvPr>
          <p:cNvSpPr/>
          <p:nvPr/>
        </p:nvSpPr>
        <p:spPr>
          <a:xfrm>
            <a:off x="2791704" y="2651313"/>
            <a:ext cx="2250914" cy="43306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:CloseableStage</a:t>
            </a:r>
            <a:endParaRPr lang="es-ES" sz="2200" b="0" strike="noStrike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867AF419-93A9-DABC-20B9-2D369E357F71}"/>
              </a:ext>
            </a:extLst>
          </p:cNvPr>
          <p:cNvSpPr/>
          <p:nvPr/>
        </p:nvSpPr>
        <p:spPr>
          <a:xfrm flipH="1">
            <a:off x="3821221" y="3080793"/>
            <a:ext cx="17280" cy="2784960"/>
          </a:xfrm>
          <a:prstGeom prst="line">
            <a:avLst/>
          </a:prstGeom>
          <a:ln w="9360">
            <a:solidFill>
              <a:srgbClr val="000000"/>
            </a:solidFill>
            <a:custDash>
              <a:ds d="400000" sp="300000"/>
            </a:custDash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E21366-CA34-88CE-B692-5BCA8B84B023}"/>
              </a:ext>
            </a:extLst>
          </p:cNvPr>
          <p:cNvGrpSpPr/>
          <p:nvPr/>
        </p:nvGrpSpPr>
        <p:grpSpPr>
          <a:xfrm>
            <a:off x="3923101" y="4937916"/>
            <a:ext cx="5438812" cy="601757"/>
            <a:chOff x="3318600" y="4552295"/>
            <a:chExt cx="5438812" cy="601757"/>
          </a:xfrm>
        </p:grpSpPr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C03938E8-100C-1115-DA14-52BB02430FEF}"/>
                </a:ext>
              </a:extLst>
            </p:cNvPr>
            <p:cNvSpPr/>
            <p:nvPr/>
          </p:nvSpPr>
          <p:spPr>
            <a:xfrm flipV="1">
              <a:off x="3318600" y="4914590"/>
              <a:ext cx="5258092" cy="2142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6">
              <a:extLst>
                <a:ext uri="{FF2B5EF4-FFF2-40B4-BE49-F238E27FC236}">
                  <a16:creationId xmlns:a16="http://schemas.microsoft.com/office/drawing/2014/main" id="{2202BE68-AF8E-AC52-B380-83DC81560219}"/>
                </a:ext>
              </a:extLst>
            </p:cNvPr>
            <p:cNvSpPr/>
            <p:nvPr/>
          </p:nvSpPr>
          <p:spPr>
            <a:xfrm>
              <a:off x="3782415" y="4552295"/>
              <a:ext cx="950430" cy="402291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000" b="0" strike="noStrike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show()</a:t>
              </a:r>
              <a:endParaRPr lang="es-ES" sz="2000" b="0" strike="noStrike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CustomShape 22">
              <a:extLst>
                <a:ext uri="{FF2B5EF4-FFF2-40B4-BE49-F238E27FC236}">
                  <a16:creationId xmlns:a16="http://schemas.microsoft.com/office/drawing/2014/main" id="{C4C1AACE-83A0-4BDE-EF25-5B66DC36F250}"/>
                </a:ext>
              </a:extLst>
            </p:cNvPr>
            <p:cNvSpPr/>
            <p:nvPr/>
          </p:nvSpPr>
          <p:spPr>
            <a:xfrm>
              <a:off x="8578132" y="4918612"/>
              <a:ext cx="179280" cy="23544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0" name="CustomShape 4">
            <a:extLst>
              <a:ext uri="{FF2B5EF4-FFF2-40B4-BE49-F238E27FC236}">
                <a16:creationId xmlns:a16="http://schemas.microsoft.com/office/drawing/2014/main" id="{D55787F0-2DBB-E57B-66F2-03EB8D56F730}"/>
              </a:ext>
            </a:extLst>
          </p:cNvPr>
          <p:cNvSpPr/>
          <p:nvPr/>
        </p:nvSpPr>
        <p:spPr>
          <a:xfrm>
            <a:off x="8230210" y="2715944"/>
            <a:ext cx="2707200" cy="47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200" b="0" strike="noStrike" spc="-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primaryStage: Stage</a:t>
            </a:r>
            <a:endParaRPr lang="es-ES" sz="2200" b="0" strike="noStrike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EC56F924-76C6-35D3-1C93-13DE9B0E81AD}"/>
              </a:ext>
            </a:extLst>
          </p:cNvPr>
          <p:cNvSpPr/>
          <p:nvPr/>
        </p:nvSpPr>
        <p:spPr>
          <a:xfrm flipH="1">
            <a:off x="9271771" y="3192224"/>
            <a:ext cx="1440" cy="2540112"/>
          </a:xfrm>
          <a:prstGeom prst="line">
            <a:avLst/>
          </a:prstGeom>
          <a:ln w="9360">
            <a:solidFill>
              <a:srgbClr val="000000"/>
            </a:solidFill>
            <a:custDash>
              <a:ds d="400000" sp="300000"/>
            </a:custDash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TextShape 23">
            <a:extLst>
              <a:ext uri="{FF2B5EF4-FFF2-40B4-BE49-F238E27FC236}">
                <a16:creationId xmlns:a16="http://schemas.microsoft.com/office/drawing/2014/main" id="{A531B438-D403-597E-9128-ECF969DDBA23}"/>
              </a:ext>
            </a:extLst>
          </p:cNvPr>
          <p:cNvSpPr txBox="1"/>
          <p:nvPr/>
        </p:nvSpPr>
        <p:spPr>
          <a:xfrm>
            <a:off x="9724291" y="2135216"/>
            <a:ext cx="1780200" cy="43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Ctr="1">
            <a:noAutofit/>
          </a:bodyPr>
          <a:lstStyle/>
          <a:p>
            <a:r>
              <a:rPr lang="es-ES_tradnl" sz="2000" b="0" strike="noStrike" spc="-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Objeto:Clase</a:t>
            </a:r>
            <a:endParaRPr lang="es-ES_tradnl" sz="2000" b="0" strike="noStrike" spc="-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8EA8DF65-9B38-4F68-60EC-005EC9839DCD}"/>
              </a:ext>
            </a:extLst>
          </p:cNvPr>
          <p:cNvSpPr/>
          <p:nvPr/>
        </p:nvSpPr>
        <p:spPr>
          <a:xfrm flipH="1">
            <a:off x="9617011" y="2525096"/>
            <a:ext cx="341640" cy="190848"/>
          </a:xfrm>
          <a:prstGeom prst="line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288E5F-0AD6-54D3-562D-4266CFA0E6DC}"/>
              </a:ext>
            </a:extLst>
          </p:cNvPr>
          <p:cNvGrpSpPr/>
          <p:nvPr/>
        </p:nvGrpSpPr>
        <p:grpSpPr>
          <a:xfrm>
            <a:off x="914949" y="3120716"/>
            <a:ext cx="2990609" cy="2287249"/>
            <a:chOff x="327991" y="2806603"/>
            <a:chExt cx="2990609" cy="2287249"/>
          </a:xfrm>
        </p:grpSpPr>
        <p:sp>
          <p:nvSpPr>
            <p:cNvPr id="25" name="CustomShape 9">
              <a:extLst>
                <a:ext uri="{FF2B5EF4-FFF2-40B4-BE49-F238E27FC236}">
                  <a16:creationId xmlns:a16="http://schemas.microsoft.com/office/drawing/2014/main" id="{8EB2EA64-8F4F-19A6-A891-0DFB6478EBBD}"/>
                </a:ext>
              </a:extLst>
            </p:cNvPr>
            <p:cNvSpPr/>
            <p:nvPr/>
          </p:nvSpPr>
          <p:spPr>
            <a:xfrm>
              <a:off x="3138960" y="3101252"/>
              <a:ext cx="179640" cy="199260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0">
              <a:extLst>
                <a:ext uri="{FF2B5EF4-FFF2-40B4-BE49-F238E27FC236}">
                  <a16:creationId xmlns:a16="http://schemas.microsoft.com/office/drawing/2014/main" id="{DE865B2C-28C6-723D-A7E1-6EE33644F47D}"/>
                </a:ext>
              </a:extLst>
            </p:cNvPr>
            <p:cNvSpPr/>
            <p:nvPr/>
          </p:nvSpPr>
          <p:spPr>
            <a:xfrm>
              <a:off x="385600" y="3580690"/>
              <a:ext cx="1918518" cy="1290536"/>
            </a:xfrm>
            <a:prstGeom prst="wedgeRoundRectCallout">
              <a:avLst>
                <a:gd name="adj1" fmla="val -25341"/>
                <a:gd name="adj2" fmla="val -79487"/>
                <a:gd name="adj3" fmla="val 16667"/>
              </a:avLst>
            </a:prstGeom>
            <a:noFill/>
            <a:ln>
              <a:solidFill>
                <a:srgbClr val="0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square" lIns="36000" tIns="36000" rIns="36000" bIns="36000" anchor="ctr" anchorCtr="1">
              <a:normAutofit lnSpcReduction="10000"/>
            </a:bodyPr>
            <a:lstStyle/>
            <a:p>
              <a:pPr algn="ctr"/>
              <a:r>
                <a:rPr lang="es-ES_tradnl" spc="-1" dirty="0">
                  <a:latin typeface="Arial" panose="020B0604020202020204" pitchFamily="34" charset="0"/>
                  <a:cs typeface="Arial" panose="020B0604020202020204" pitchFamily="34" charset="0"/>
                </a:rPr>
                <a:t>JVM inicia </a:t>
              </a:r>
              <a:r>
                <a:rPr lang="es-ES_tradnl" spc="-1" dirty="0" err="1">
                  <a:latin typeface="Arial" panose="020B0604020202020204" pitchFamily="34" charset="0"/>
                  <a:cs typeface="Arial" panose="020B0604020202020204" pitchFamily="34" charset="0"/>
                </a:rPr>
                <a:t>main</a:t>
              </a:r>
              <a:r>
                <a:rPr lang="es-ES_tradnl" spc="-1" dirty="0">
                  <a:latin typeface="Arial" panose="020B0604020202020204" pitchFamily="34" charset="0"/>
                  <a:cs typeface="Arial" panose="020B0604020202020204" pitchFamily="34" charset="0"/>
                </a:rPr>
                <a:t>, Instancia </a:t>
              </a:r>
              <a:r>
                <a:rPr lang="es-ES_tradnl" spc="-1" dirty="0" err="1">
                  <a:latin typeface="Arial" panose="020B0604020202020204" pitchFamily="34" charset="0"/>
                  <a:cs typeface="Arial" panose="020B0604020202020204" pitchFamily="34" charset="0"/>
                </a:rPr>
                <a:t>CloseableStage</a:t>
              </a:r>
              <a:br>
                <a:rPr lang="es-ES_tradnl" spc="-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s-ES_tradnl" spc="-1" dirty="0">
                  <a:latin typeface="Arial" panose="020B0604020202020204" pitchFamily="34" charset="0"/>
                  <a:cs typeface="Arial" panose="020B0604020202020204" pitchFamily="34" charset="0"/>
                </a:rPr>
                <a:t>e invoca </a:t>
              </a:r>
              <a:r>
                <a:rPr lang="es-ES_tradnl" spc="-1" dirty="0" err="1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es-ES_tradnl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Shape 25">
              <a:extLst>
                <a:ext uri="{FF2B5EF4-FFF2-40B4-BE49-F238E27FC236}">
                  <a16:creationId xmlns:a16="http://schemas.microsoft.com/office/drawing/2014/main" id="{FD3FDD01-8191-7720-A001-757F396F47B2}"/>
                </a:ext>
              </a:extLst>
            </p:cNvPr>
            <p:cNvSpPr txBox="1"/>
            <p:nvPr/>
          </p:nvSpPr>
          <p:spPr>
            <a:xfrm>
              <a:off x="327991" y="2806603"/>
              <a:ext cx="2551409" cy="36396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 anchorCtr="1">
              <a:noAutofit/>
            </a:bodyPr>
            <a:lstStyle/>
            <a:p>
              <a:r>
                <a:rPr lang="es-ES" sz="2000" spc="-1" dirty="0" err="1"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s-ES" sz="2000" b="0" strike="noStrike" spc="-1" dirty="0" err="1">
                  <a:latin typeface="Arial" panose="020B0604020202020204" pitchFamily="34" charset="0"/>
                  <a:cs typeface="Arial" panose="020B0604020202020204" pitchFamily="34" charset="0"/>
                </a:rPr>
                <a:t>tart</a:t>
              </a:r>
              <a:r>
                <a:rPr lang="es-ES" sz="2000" b="0" strike="noStrike" spc="-1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s-ES" sz="2000" b="0" strike="noStrike" spc="-1" dirty="0" err="1">
                  <a:latin typeface="Arial" panose="020B0604020202020204" pitchFamily="34" charset="0"/>
                  <a:cs typeface="Arial" panose="020B0604020202020204" pitchFamily="34" charset="0"/>
                </a:rPr>
                <a:t>primaryStage</a:t>
              </a:r>
              <a:r>
                <a:rPr lang="es-ES" sz="2000" b="0" strike="noStrike" spc="-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6A0D0453-4691-6F34-E94E-4F114EF091DF}"/>
                </a:ext>
              </a:extLst>
            </p:cNvPr>
            <p:cNvSpPr/>
            <p:nvPr/>
          </p:nvSpPr>
          <p:spPr>
            <a:xfrm flipV="1">
              <a:off x="2041680" y="3152372"/>
              <a:ext cx="1058400" cy="432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14E9D3-95FE-8018-5279-928F73F1C288}"/>
              </a:ext>
            </a:extLst>
          </p:cNvPr>
          <p:cNvGrpSpPr/>
          <p:nvPr/>
        </p:nvGrpSpPr>
        <p:grpSpPr>
          <a:xfrm>
            <a:off x="3920386" y="3372896"/>
            <a:ext cx="3001004" cy="2323189"/>
            <a:chOff x="3315885" y="2987275"/>
            <a:chExt cx="3001004" cy="2323189"/>
          </a:xfrm>
        </p:grpSpPr>
        <p:sp>
          <p:nvSpPr>
            <p:cNvPr id="30" name="CustomShape 5">
              <a:extLst>
                <a:ext uri="{FF2B5EF4-FFF2-40B4-BE49-F238E27FC236}">
                  <a16:creationId xmlns:a16="http://schemas.microsoft.com/office/drawing/2014/main" id="{73B211D1-D7C5-01F0-C29F-D214E1D4F55E}"/>
                </a:ext>
              </a:extLst>
            </p:cNvPr>
            <p:cNvSpPr/>
            <p:nvPr/>
          </p:nvSpPr>
          <p:spPr>
            <a:xfrm>
              <a:off x="4636772" y="3202096"/>
              <a:ext cx="1680117" cy="302263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6800" rIns="90000" bIns="468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350" b="0" strike="noStrike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  <a:r>
                <a:rPr lang="en-GB" sz="1350" b="0" strike="noStrike" spc="-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MyWindowHandler</a:t>
              </a:r>
              <a:endParaRPr lang="es-ES" sz="1350" b="0" strike="noStrike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Line 8">
              <a:extLst>
                <a:ext uri="{FF2B5EF4-FFF2-40B4-BE49-F238E27FC236}">
                  <a16:creationId xmlns:a16="http://schemas.microsoft.com/office/drawing/2014/main" id="{9567CF74-BC75-D68F-9E6F-5EE8E6B3DB35}"/>
                </a:ext>
              </a:extLst>
            </p:cNvPr>
            <p:cNvSpPr/>
            <p:nvPr/>
          </p:nvSpPr>
          <p:spPr>
            <a:xfrm flipH="1">
              <a:off x="5456130" y="3517456"/>
              <a:ext cx="1440" cy="1793008"/>
            </a:xfrm>
            <a:prstGeom prst="line">
              <a:avLst/>
            </a:prstGeom>
            <a:ln w="9360">
              <a:solidFill>
                <a:srgbClr val="000000"/>
              </a:solidFill>
              <a:custDash>
                <a:ds d="400000" sp="300000"/>
              </a:custDash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Line 13">
              <a:extLst>
                <a:ext uri="{FF2B5EF4-FFF2-40B4-BE49-F238E27FC236}">
                  <a16:creationId xmlns:a16="http://schemas.microsoft.com/office/drawing/2014/main" id="{C259FB36-154A-D00E-1FD4-327446DD1B1A}"/>
                </a:ext>
              </a:extLst>
            </p:cNvPr>
            <p:cNvSpPr/>
            <p:nvPr/>
          </p:nvSpPr>
          <p:spPr>
            <a:xfrm>
              <a:off x="3315885" y="3339295"/>
              <a:ext cx="1320887" cy="7198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14">
              <a:extLst>
                <a:ext uri="{FF2B5EF4-FFF2-40B4-BE49-F238E27FC236}">
                  <a16:creationId xmlns:a16="http://schemas.microsoft.com/office/drawing/2014/main" id="{2628825E-392E-66DC-1159-3038455820B1}"/>
                </a:ext>
              </a:extLst>
            </p:cNvPr>
            <p:cNvSpPr/>
            <p:nvPr/>
          </p:nvSpPr>
          <p:spPr>
            <a:xfrm>
              <a:off x="5385930" y="3531856"/>
              <a:ext cx="179280" cy="23544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19">
              <a:extLst>
                <a:ext uri="{FF2B5EF4-FFF2-40B4-BE49-F238E27FC236}">
                  <a16:creationId xmlns:a16="http://schemas.microsoft.com/office/drawing/2014/main" id="{4707B77A-C6B0-FAF3-D8EC-2F0FE6F5A026}"/>
                </a:ext>
              </a:extLst>
            </p:cNvPr>
            <p:cNvSpPr/>
            <p:nvPr/>
          </p:nvSpPr>
          <p:spPr>
            <a:xfrm>
              <a:off x="3593506" y="2987275"/>
              <a:ext cx="652656" cy="402291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000" b="0" strike="noStrike" spc="-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endParaRPr lang="es-ES" sz="2000" b="0" strike="noStrike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5" name="TextShape 27">
            <a:extLst>
              <a:ext uri="{FF2B5EF4-FFF2-40B4-BE49-F238E27FC236}">
                <a16:creationId xmlns:a16="http://schemas.microsoft.com/office/drawing/2014/main" id="{FBA824C5-6FC5-A6E3-2352-CB176F139348}"/>
              </a:ext>
            </a:extLst>
          </p:cNvPr>
          <p:cNvSpPr txBox="1"/>
          <p:nvPr/>
        </p:nvSpPr>
        <p:spPr>
          <a:xfrm>
            <a:off x="5060551" y="2001569"/>
            <a:ext cx="2218320" cy="69832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Ctr="1">
            <a:noAutofit/>
          </a:bodyPr>
          <a:lstStyle/>
          <a:p>
            <a:r>
              <a:rPr lang="es-ES" sz="2000" b="0" strike="noStrike" spc="-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:Clase</a:t>
            </a:r>
            <a:b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2000" b="0" strike="noStrike" spc="-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(objeto anónimo)</a:t>
            </a:r>
            <a:endParaRPr lang="es-ES" sz="2000" b="0" strike="noStrike" spc="-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Line 28">
            <a:extLst>
              <a:ext uri="{FF2B5EF4-FFF2-40B4-BE49-F238E27FC236}">
                <a16:creationId xmlns:a16="http://schemas.microsoft.com/office/drawing/2014/main" id="{B0B7759C-D942-149F-C704-15E2F1B7982A}"/>
              </a:ext>
            </a:extLst>
          </p:cNvPr>
          <p:cNvSpPr/>
          <p:nvPr/>
        </p:nvSpPr>
        <p:spPr>
          <a:xfrm flipH="1">
            <a:off x="4643101" y="2283818"/>
            <a:ext cx="484200" cy="339480"/>
          </a:xfrm>
          <a:prstGeom prst="line">
            <a:avLst/>
          </a:prstGeom>
          <a:ln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_tradnl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1C88228-ABA9-03FE-7D66-A015B3AF76B1}"/>
              </a:ext>
            </a:extLst>
          </p:cNvPr>
          <p:cNvGrpSpPr/>
          <p:nvPr/>
        </p:nvGrpSpPr>
        <p:grpSpPr>
          <a:xfrm>
            <a:off x="3900194" y="4264341"/>
            <a:ext cx="5480079" cy="760094"/>
            <a:chOff x="3295693" y="3878720"/>
            <a:chExt cx="5480079" cy="760094"/>
          </a:xfrm>
        </p:grpSpPr>
        <p:sp>
          <p:nvSpPr>
            <p:cNvPr id="38" name="CustomShape 18">
              <a:extLst>
                <a:ext uri="{FF2B5EF4-FFF2-40B4-BE49-F238E27FC236}">
                  <a16:creationId xmlns:a16="http://schemas.microsoft.com/office/drawing/2014/main" id="{5D4017A3-30D6-1D66-8B35-8BDA720A41B1}"/>
                </a:ext>
              </a:extLst>
            </p:cNvPr>
            <p:cNvSpPr/>
            <p:nvPr/>
          </p:nvSpPr>
          <p:spPr>
            <a:xfrm>
              <a:off x="3295693" y="3878720"/>
              <a:ext cx="2475078" cy="402291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6800" rIns="90000" bIns="468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2000" b="0" strike="noStrike" spc="-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setOnCloseRequest</a:t>
              </a:r>
              <a:endParaRPr lang="es-ES" sz="2000" b="0" strike="noStrike" spc="-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CustomShape 11">
              <a:extLst>
                <a:ext uri="{FF2B5EF4-FFF2-40B4-BE49-F238E27FC236}">
                  <a16:creationId xmlns:a16="http://schemas.microsoft.com/office/drawing/2014/main" id="{41EE0C29-40C0-A8F1-2995-E2A790E5D3D0}"/>
                </a:ext>
              </a:extLst>
            </p:cNvPr>
            <p:cNvSpPr/>
            <p:nvPr/>
          </p:nvSpPr>
          <p:spPr>
            <a:xfrm>
              <a:off x="8578132" y="4236522"/>
              <a:ext cx="197640" cy="402292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Line 13">
              <a:extLst>
                <a:ext uri="{FF2B5EF4-FFF2-40B4-BE49-F238E27FC236}">
                  <a16:creationId xmlns:a16="http://schemas.microsoft.com/office/drawing/2014/main" id="{0458A222-C506-2519-7E34-688A0E387F5E}"/>
                </a:ext>
              </a:extLst>
            </p:cNvPr>
            <p:cNvSpPr/>
            <p:nvPr/>
          </p:nvSpPr>
          <p:spPr>
            <a:xfrm flipV="1">
              <a:off x="3317459" y="4237498"/>
              <a:ext cx="5293141" cy="10865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B5C097A-5FFA-4000-8892-9432EB396E47}"/>
              </a:ext>
            </a:extLst>
          </p:cNvPr>
          <p:cNvSpPr txBox="1"/>
          <p:nvPr/>
        </p:nvSpPr>
        <p:spPr>
          <a:xfrm>
            <a:off x="995179" y="1088840"/>
            <a:ext cx="10046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2000" b="1" i="0">
                <a:solidFill>
                  <a:srgbClr val="0432FF"/>
                </a:solidFill>
                <a:effectLst/>
                <a:latin typeface="Source Sans Pro" panose="020B0503030403020204" pitchFamily="34" charset="0"/>
              </a:rPr>
              <a:t>Modelan la naturaleza dinámica de un sistema de software</a:t>
            </a:r>
            <a:endParaRPr lang="es-ES_tradnl" sz="2000" b="1"/>
          </a:p>
        </p:txBody>
      </p:sp>
    </p:spTree>
    <p:extLst>
      <p:ext uri="{BB962C8B-B14F-4D97-AF65-F5344CB8AC3E}">
        <p14:creationId xmlns:p14="http://schemas.microsoft.com/office/powerpoint/2010/main" val="164874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CD4A88C9-B262-4DEE-8C72-27BD3186B5CD}"/>
              </a:ext>
            </a:extLst>
          </p:cNvPr>
          <p:cNvSpPr txBox="1">
            <a:spLocks/>
          </p:cNvSpPr>
          <p:nvPr/>
        </p:nvSpPr>
        <p:spPr bwMode="auto">
          <a:xfrm>
            <a:off x="189036" y="232255"/>
            <a:ext cx="11813928" cy="86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u="sng" kern="120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u="sng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s-ES" dirty="0"/>
              <a:t>UML: Diagrama de Secuencia (2/2)</a:t>
            </a:r>
            <a:endParaRPr lang="es-ES_tradnl" dirty="0"/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E79E29B0-5EEA-6AE7-8CCE-B852F115E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Caso de uso:  Ingreso de nuevo texto. Esto gatilla el evento esperado.</a:t>
            </a:r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endParaRPr lang="es-ES" sz="1800" dirty="0"/>
          </a:p>
          <a:p>
            <a:r>
              <a:rPr lang="es-ES" sz="1800" dirty="0"/>
              <a:t>Es un tipo de diagrama de interacción que muestra la comunicación entre objetos con respecto al tiempo.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E486E-F1FE-67C4-71C0-CD3BC93D9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27</a:t>
            </a:fld>
            <a:endParaRPr lang="es-ES_tradnl"/>
          </a:p>
        </p:txBody>
      </p:sp>
      <p:sp>
        <p:nvSpPr>
          <p:cNvPr id="38" name="CustomShape 3">
            <a:extLst>
              <a:ext uri="{FF2B5EF4-FFF2-40B4-BE49-F238E27FC236}">
                <a16:creationId xmlns:a16="http://schemas.microsoft.com/office/drawing/2014/main" id="{6D04C9BD-82B0-66C7-466E-0368E60DC3F0}"/>
              </a:ext>
            </a:extLst>
          </p:cNvPr>
          <p:cNvSpPr/>
          <p:nvPr/>
        </p:nvSpPr>
        <p:spPr>
          <a:xfrm>
            <a:off x="3499733" y="2172999"/>
            <a:ext cx="1819962" cy="71006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</a:rPr>
              <a:t>mh</a:t>
            </a:r>
            <a:endParaRPr lang="es-E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: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</a:rPr>
              <a:t>MimicHandler</a:t>
            </a:r>
            <a:endParaRPr lang="es-ES" sz="2000" b="0" strike="noStrike" spc="-1" dirty="0">
              <a:latin typeface="Arial"/>
            </a:endParaRPr>
          </a:p>
        </p:txBody>
      </p:sp>
      <p:sp>
        <p:nvSpPr>
          <p:cNvPr id="39" name="CustomShape 4">
            <a:extLst>
              <a:ext uri="{FF2B5EF4-FFF2-40B4-BE49-F238E27FC236}">
                <a16:creationId xmlns:a16="http://schemas.microsoft.com/office/drawing/2014/main" id="{5C275E81-DB02-5D8A-002A-639AF8C846C3}"/>
              </a:ext>
            </a:extLst>
          </p:cNvPr>
          <p:cNvSpPr/>
          <p:nvPr/>
        </p:nvSpPr>
        <p:spPr>
          <a:xfrm>
            <a:off x="7576683" y="2226999"/>
            <a:ext cx="1278982" cy="71006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textfield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:TextField</a:t>
            </a:r>
            <a:endParaRPr lang="es-ES" sz="2000" b="0" strike="noStrike" spc="-1">
              <a:latin typeface="Arial"/>
            </a:endParaRPr>
          </a:p>
        </p:txBody>
      </p:sp>
      <p:sp>
        <p:nvSpPr>
          <p:cNvPr id="40" name="CustomShape 5">
            <a:extLst>
              <a:ext uri="{FF2B5EF4-FFF2-40B4-BE49-F238E27FC236}">
                <a16:creationId xmlns:a16="http://schemas.microsoft.com/office/drawing/2014/main" id="{59052209-2109-3853-5397-F4D8E5714D33}"/>
              </a:ext>
            </a:extLst>
          </p:cNvPr>
          <p:cNvSpPr/>
          <p:nvPr/>
        </p:nvSpPr>
        <p:spPr>
          <a:xfrm>
            <a:off x="9328545" y="2226999"/>
            <a:ext cx="879898" cy="71006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label</a:t>
            </a:r>
            <a:endParaRPr lang="es-E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:Label</a:t>
            </a:r>
            <a:endParaRPr lang="es-ES" sz="2000" b="0" strike="noStrike" spc="-1">
              <a:latin typeface="Arial"/>
            </a:endParaRPr>
          </a:p>
        </p:txBody>
      </p:sp>
      <p:sp>
        <p:nvSpPr>
          <p:cNvPr id="41" name="Line 6">
            <a:extLst>
              <a:ext uri="{FF2B5EF4-FFF2-40B4-BE49-F238E27FC236}">
                <a16:creationId xmlns:a16="http://schemas.microsoft.com/office/drawing/2014/main" id="{E57B2403-838C-8BD6-C2EC-56256F056A55}"/>
              </a:ext>
            </a:extLst>
          </p:cNvPr>
          <p:cNvSpPr/>
          <p:nvPr/>
        </p:nvSpPr>
        <p:spPr>
          <a:xfrm>
            <a:off x="4215494" y="2719479"/>
            <a:ext cx="1440" cy="1924200"/>
          </a:xfrm>
          <a:prstGeom prst="line">
            <a:avLst/>
          </a:prstGeom>
          <a:ln w="9360">
            <a:solidFill>
              <a:srgbClr val="000000"/>
            </a:solidFill>
            <a:custDash>
              <a:ds d="400000" sp="300000"/>
            </a:custDash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Line 7">
            <a:extLst>
              <a:ext uri="{FF2B5EF4-FFF2-40B4-BE49-F238E27FC236}">
                <a16:creationId xmlns:a16="http://schemas.microsoft.com/office/drawing/2014/main" id="{F86CE430-BD3D-7637-4783-1CBDABA141CB}"/>
              </a:ext>
            </a:extLst>
          </p:cNvPr>
          <p:cNvSpPr/>
          <p:nvPr/>
        </p:nvSpPr>
        <p:spPr>
          <a:xfrm>
            <a:off x="9696854" y="2894290"/>
            <a:ext cx="54000" cy="1829054"/>
          </a:xfrm>
          <a:prstGeom prst="line">
            <a:avLst/>
          </a:prstGeom>
          <a:ln w="9360">
            <a:solidFill>
              <a:srgbClr val="000000"/>
            </a:solidFill>
            <a:custDash>
              <a:ds d="400000" sp="300000"/>
            </a:custDash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Line 8">
            <a:extLst>
              <a:ext uri="{FF2B5EF4-FFF2-40B4-BE49-F238E27FC236}">
                <a16:creationId xmlns:a16="http://schemas.microsoft.com/office/drawing/2014/main" id="{9F48BA75-925B-AAF5-673A-7EC56DA231C7}"/>
              </a:ext>
            </a:extLst>
          </p:cNvPr>
          <p:cNvSpPr/>
          <p:nvPr/>
        </p:nvSpPr>
        <p:spPr>
          <a:xfrm>
            <a:off x="8131934" y="2937066"/>
            <a:ext cx="46080" cy="1847944"/>
          </a:xfrm>
          <a:prstGeom prst="line">
            <a:avLst/>
          </a:prstGeom>
          <a:ln w="9360">
            <a:solidFill>
              <a:srgbClr val="000000"/>
            </a:solidFill>
            <a:custDash>
              <a:ds d="400000" sp="300000"/>
            </a:custDash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9">
            <a:extLst>
              <a:ext uri="{FF2B5EF4-FFF2-40B4-BE49-F238E27FC236}">
                <a16:creationId xmlns:a16="http://schemas.microsoft.com/office/drawing/2014/main" id="{47CBEA37-0A71-0B4B-FAC2-E2397FD9012F}"/>
              </a:ext>
            </a:extLst>
          </p:cNvPr>
          <p:cNvSpPr/>
          <p:nvPr/>
        </p:nvSpPr>
        <p:spPr>
          <a:xfrm>
            <a:off x="4125134" y="3260199"/>
            <a:ext cx="180720" cy="8398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10">
            <a:extLst>
              <a:ext uri="{FF2B5EF4-FFF2-40B4-BE49-F238E27FC236}">
                <a16:creationId xmlns:a16="http://schemas.microsoft.com/office/drawing/2014/main" id="{99094CCC-AEC6-8FCB-FAFC-808A4A041374}"/>
              </a:ext>
            </a:extLst>
          </p:cNvPr>
          <p:cNvSpPr/>
          <p:nvPr/>
        </p:nvSpPr>
        <p:spPr>
          <a:xfrm>
            <a:off x="1547408" y="2435503"/>
            <a:ext cx="1500965" cy="648512"/>
          </a:xfrm>
          <a:custGeom>
            <a:avLst/>
            <a:gdLst/>
            <a:ahLst/>
            <a:cxnLst/>
            <a:rect l="0" t="0" r="r" b="b"/>
            <a:pathLst>
              <a:path w="3440" h="1387">
                <a:moveTo>
                  <a:pt x="231" y="0"/>
                </a:moveTo>
                <a:lnTo>
                  <a:pt x="231" y="0"/>
                </a:lnTo>
                <a:cubicBezTo>
                  <a:pt x="190" y="0"/>
                  <a:pt x="151" y="11"/>
                  <a:pt x="116" y="31"/>
                </a:cubicBezTo>
                <a:cubicBezTo>
                  <a:pt x="80" y="51"/>
                  <a:pt x="51" y="80"/>
                  <a:pt x="31" y="116"/>
                </a:cubicBezTo>
                <a:cubicBezTo>
                  <a:pt x="11" y="151"/>
                  <a:pt x="0" y="190"/>
                  <a:pt x="0" y="231"/>
                </a:cubicBezTo>
                <a:lnTo>
                  <a:pt x="0" y="1155"/>
                </a:lnTo>
                <a:lnTo>
                  <a:pt x="0" y="1155"/>
                </a:lnTo>
                <a:cubicBezTo>
                  <a:pt x="0" y="1196"/>
                  <a:pt x="11" y="1235"/>
                  <a:pt x="31" y="1271"/>
                </a:cubicBezTo>
                <a:cubicBezTo>
                  <a:pt x="51" y="1306"/>
                  <a:pt x="80" y="1335"/>
                  <a:pt x="116" y="1355"/>
                </a:cubicBezTo>
                <a:cubicBezTo>
                  <a:pt x="151" y="1375"/>
                  <a:pt x="190" y="1386"/>
                  <a:pt x="231" y="1386"/>
                </a:cubicBezTo>
                <a:lnTo>
                  <a:pt x="3208" y="1386"/>
                </a:lnTo>
                <a:lnTo>
                  <a:pt x="3208" y="1386"/>
                </a:lnTo>
                <a:cubicBezTo>
                  <a:pt x="3249" y="1386"/>
                  <a:pt x="3288" y="1375"/>
                  <a:pt x="3324" y="1355"/>
                </a:cubicBezTo>
                <a:cubicBezTo>
                  <a:pt x="3359" y="1335"/>
                  <a:pt x="3388" y="1306"/>
                  <a:pt x="3408" y="1271"/>
                </a:cubicBezTo>
                <a:cubicBezTo>
                  <a:pt x="3428" y="1235"/>
                  <a:pt x="3439" y="1196"/>
                  <a:pt x="3439" y="1155"/>
                </a:cubicBezTo>
                <a:lnTo>
                  <a:pt x="3439" y="231"/>
                </a:lnTo>
                <a:lnTo>
                  <a:pt x="3439" y="231"/>
                </a:lnTo>
                <a:lnTo>
                  <a:pt x="3439" y="231"/>
                </a:lnTo>
                <a:cubicBezTo>
                  <a:pt x="3439" y="190"/>
                  <a:pt x="3428" y="151"/>
                  <a:pt x="3408" y="116"/>
                </a:cubicBezTo>
                <a:cubicBezTo>
                  <a:pt x="3388" y="80"/>
                  <a:pt x="3359" y="51"/>
                  <a:pt x="3324" y="31"/>
                </a:cubicBezTo>
                <a:cubicBezTo>
                  <a:pt x="3288" y="11"/>
                  <a:pt x="3249" y="0"/>
                  <a:pt x="3208" y="0"/>
                </a:cubicBezTo>
                <a:lnTo>
                  <a:pt x="231" y="0"/>
                </a:lnTo>
              </a:path>
            </a:pathLst>
          </a:custGeom>
          <a:noFill/>
          <a:ln w="9360">
            <a:solidFill>
              <a:srgbClr val="000000"/>
            </a:solidFill>
            <a:custDash>
              <a:ds d="100000" sp="300000"/>
              <a:ds d="800000" sp="3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72000" tIns="72000" rIns="36000" bIns="36000">
            <a:normAutofit lnSpcReduction="10000"/>
          </a:bodyPr>
          <a:lstStyle/>
          <a:p>
            <a:r>
              <a:rPr lang="es-ES" spc="-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br>
              <a:rPr spc="-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pc="-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ingresa texto</a:t>
            </a:r>
          </a:p>
        </p:txBody>
      </p:sp>
      <p:sp>
        <p:nvSpPr>
          <p:cNvPr id="46" name="Line 11">
            <a:extLst>
              <a:ext uri="{FF2B5EF4-FFF2-40B4-BE49-F238E27FC236}">
                <a16:creationId xmlns:a16="http://schemas.microsoft.com/office/drawing/2014/main" id="{E371DB6C-A16F-0745-82C9-156191342804}"/>
              </a:ext>
            </a:extLst>
          </p:cNvPr>
          <p:cNvSpPr/>
          <p:nvPr/>
        </p:nvSpPr>
        <p:spPr>
          <a:xfrm flipH="1" flipV="1">
            <a:off x="3545894" y="3260199"/>
            <a:ext cx="630000" cy="69840"/>
          </a:xfrm>
          <a:prstGeom prst="line">
            <a:avLst/>
          </a:prstGeom>
          <a:ln w="9360">
            <a:solidFill>
              <a:srgbClr val="000000"/>
            </a:solidFill>
            <a:custDash>
              <a:ds d="100000" sp="300000"/>
              <a:ds d="800000" sp="300000"/>
            </a:custDash>
            <a:miter/>
            <a:head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12">
            <a:extLst>
              <a:ext uri="{FF2B5EF4-FFF2-40B4-BE49-F238E27FC236}">
                <a16:creationId xmlns:a16="http://schemas.microsoft.com/office/drawing/2014/main" id="{10AC933B-E95D-B03F-E7B6-DB188BFA36CC}"/>
              </a:ext>
            </a:extLst>
          </p:cNvPr>
          <p:cNvSpPr/>
          <p:nvPr/>
        </p:nvSpPr>
        <p:spPr>
          <a:xfrm>
            <a:off x="2853614" y="3042399"/>
            <a:ext cx="873486" cy="3715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en-GB" b="0" strike="noStrike" spc="-1" dirty="0">
                <a:solidFill>
                  <a:srgbClr val="000000"/>
                </a:solidFill>
                <a:latin typeface="Arial"/>
              </a:rPr>
              <a:t>handle</a:t>
            </a:r>
            <a:endParaRPr lang="es-ES" b="0" strike="noStrike" spc="-1" dirty="0">
              <a:latin typeface="Arial"/>
            </a:endParaRPr>
          </a:p>
        </p:txBody>
      </p:sp>
      <p:sp>
        <p:nvSpPr>
          <p:cNvPr id="48" name="CustomShape 13">
            <a:extLst>
              <a:ext uri="{FF2B5EF4-FFF2-40B4-BE49-F238E27FC236}">
                <a16:creationId xmlns:a16="http://schemas.microsoft.com/office/drawing/2014/main" id="{E1F5C647-5C63-6432-F655-A7458E68B5D8}"/>
              </a:ext>
            </a:extLst>
          </p:cNvPr>
          <p:cNvSpPr/>
          <p:nvPr/>
        </p:nvSpPr>
        <p:spPr>
          <a:xfrm>
            <a:off x="4301174" y="3582759"/>
            <a:ext cx="181080" cy="4892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14">
            <a:extLst>
              <a:ext uri="{FF2B5EF4-FFF2-40B4-BE49-F238E27FC236}">
                <a16:creationId xmlns:a16="http://schemas.microsoft.com/office/drawing/2014/main" id="{BA00E8F5-AE7A-726E-63D0-BD3A2C318FCE}"/>
              </a:ext>
            </a:extLst>
          </p:cNvPr>
          <p:cNvSpPr/>
          <p:nvPr/>
        </p:nvSpPr>
        <p:spPr>
          <a:xfrm>
            <a:off x="4568654" y="3206199"/>
            <a:ext cx="1449925" cy="3715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en-GB" b="0" strike="noStrike" spc="-1">
                <a:solidFill>
                  <a:srgbClr val="000000"/>
                </a:solidFill>
                <a:latin typeface="Arial"/>
              </a:rPr>
              <a:t>updateLabel</a:t>
            </a:r>
            <a:endParaRPr lang="es-ES" b="0" strike="noStrike" spc="-1">
              <a:latin typeface="Arial"/>
            </a:endParaRPr>
          </a:p>
        </p:txBody>
      </p:sp>
      <p:sp>
        <p:nvSpPr>
          <p:cNvPr id="50" name="CustomShape 15">
            <a:extLst>
              <a:ext uri="{FF2B5EF4-FFF2-40B4-BE49-F238E27FC236}">
                <a16:creationId xmlns:a16="http://schemas.microsoft.com/office/drawing/2014/main" id="{B7869FF9-6642-E8E2-47A7-3F8EEF516565}"/>
              </a:ext>
            </a:extLst>
          </p:cNvPr>
          <p:cNvSpPr/>
          <p:nvPr/>
        </p:nvSpPr>
        <p:spPr>
          <a:xfrm>
            <a:off x="8087294" y="3631719"/>
            <a:ext cx="181080" cy="2354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Line 16">
            <a:extLst>
              <a:ext uri="{FF2B5EF4-FFF2-40B4-BE49-F238E27FC236}">
                <a16:creationId xmlns:a16="http://schemas.microsoft.com/office/drawing/2014/main" id="{26172C2C-A495-E47E-B6D3-41FE377070A4}"/>
              </a:ext>
            </a:extLst>
          </p:cNvPr>
          <p:cNvSpPr/>
          <p:nvPr/>
        </p:nvSpPr>
        <p:spPr>
          <a:xfrm flipV="1">
            <a:off x="4489454" y="3631719"/>
            <a:ext cx="3642480" cy="4104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7">
            <a:extLst>
              <a:ext uri="{FF2B5EF4-FFF2-40B4-BE49-F238E27FC236}">
                <a16:creationId xmlns:a16="http://schemas.microsoft.com/office/drawing/2014/main" id="{C5FF26BC-DD0B-433A-6B55-76AFE79355F3}"/>
              </a:ext>
            </a:extLst>
          </p:cNvPr>
          <p:cNvSpPr/>
          <p:nvPr/>
        </p:nvSpPr>
        <p:spPr>
          <a:xfrm>
            <a:off x="6952574" y="3360999"/>
            <a:ext cx="924718" cy="3715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en-GB" b="0" strike="noStrike" spc="-1">
                <a:solidFill>
                  <a:srgbClr val="000000"/>
                </a:solidFill>
                <a:latin typeface="Arial"/>
              </a:rPr>
              <a:t>getText</a:t>
            </a:r>
            <a:endParaRPr lang="es-ES" b="0" strike="noStrike" spc="-1">
              <a:latin typeface="Arial"/>
            </a:endParaRPr>
          </a:p>
        </p:txBody>
      </p:sp>
      <p:sp>
        <p:nvSpPr>
          <p:cNvPr id="53" name="CustomShape 18">
            <a:extLst>
              <a:ext uri="{FF2B5EF4-FFF2-40B4-BE49-F238E27FC236}">
                <a16:creationId xmlns:a16="http://schemas.microsoft.com/office/drawing/2014/main" id="{BCACD1F4-B48E-6192-D5E6-88D39312511D}"/>
              </a:ext>
            </a:extLst>
          </p:cNvPr>
          <p:cNvSpPr/>
          <p:nvPr/>
        </p:nvSpPr>
        <p:spPr>
          <a:xfrm>
            <a:off x="9653654" y="3968679"/>
            <a:ext cx="181080" cy="23544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Line 19">
            <a:extLst>
              <a:ext uri="{FF2B5EF4-FFF2-40B4-BE49-F238E27FC236}">
                <a16:creationId xmlns:a16="http://schemas.microsoft.com/office/drawing/2014/main" id="{B085DAC0-47F0-971A-E296-9157A435E15A}"/>
              </a:ext>
            </a:extLst>
          </p:cNvPr>
          <p:cNvSpPr/>
          <p:nvPr/>
        </p:nvSpPr>
        <p:spPr>
          <a:xfrm flipV="1">
            <a:off x="4482254" y="3994599"/>
            <a:ext cx="5128200" cy="20726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20">
            <a:extLst>
              <a:ext uri="{FF2B5EF4-FFF2-40B4-BE49-F238E27FC236}">
                <a16:creationId xmlns:a16="http://schemas.microsoft.com/office/drawing/2014/main" id="{032529DC-3965-E15E-6C99-9F36A3E8FF13}"/>
              </a:ext>
            </a:extLst>
          </p:cNvPr>
          <p:cNvSpPr/>
          <p:nvPr/>
        </p:nvSpPr>
        <p:spPr>
          <a:xfrm>
            <a:off x="6816494" y="3697959"/>
            <a:ext cx="911894" cy="3715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pPr>
              <a:lnSpc>
                <a:spcPct val="100000"/>
              </a:lnSpc>
            </a:pPr>
            <a:r>
              <a:rPr lang="en-GB" b="0" strike="noStrike" spc="-1">
                <a:solidFill>
                  <a:srgbClr val="000000"/>
                </a:solidFill>
                <a:latin typeface="Arial"/>
              </a:rPr>
              <a:t>setText</a:t>
            </a:r>
            <a:endParaRPr lang="es-ES" b="0" strike="noStrike" spc="-1">
              <a:latin typeface="Arial"/>
            </a:endParaRPr>
          </a:p>
        </p:txBody>
      </p:sp>
      <p:sp>
        <p:nvSpPr>
          <p:cNvPr id="56" name="Freeform 21">
            <a:extLst>
              <a:ext uri="{FF2B5EF4-FFF2-40B4-BE49-F238E27FC236}">
                <a16:creationId xmlns:a16="http://schemas.microsoft.com/office/drawing/2014/main" id="{D67A1366-1DE5-7141-6337-4946AC17F1A7}"/>
              </a:ext>
            </a:extLst>
          </p:cNvPr>
          <p:cNvSpPr/>
          <p:nvPr/>
        </p:nvSpPr>
        <p:spPr>
          <a:xfrm>
            <a:off x="4305854" y="3320679"/>
            <a:ext cx="281520" cy="275400"/>
          </a:xfrm>
          <a:custGeom>
            <a:avLst/>
            <a:gdLst/>
            <a:ahLst/>
            <a:cxnLst/>
            <a:rect l="0" t="0" r="r" b="b"/>
            <a:pathLst>
              <a:path w="782" h="765">
                <a:moveTo>
                  <a:pt x="0" y="0"/>
                </a:moveTo>
                <a:lnTo>
                  <a:pt x="781" y="0"/>
                </a:lnTo>
                <a:lnTo>
                  <a:pt x="781" y="764"/>
                </a:lnTo>
                <a:lnTo>
                  <a:pt x="607" y="764"/>
                </a:lnTo>
                <a:lnTo>
                  <a:pt x="347" y="764"/>
                </a:lnTo>
              </a:path>
            </a:pathLst>
          </a:custGeom>
          <a:ln>
            <a:solidFill>
              <a:srgbClr val="000000"/>
            </a:solidFill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87574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ABF0-A481-932E-ABDA-F799DF96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UML: Diagrama de Estado (1/2)</a:t>
            </a:r>
            <a:endParaRPr lang="es-ES_trad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342A4F-695B-15F7-8DC7-007D31A3F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623856"/>
            <a:ext cx="9993652" cy="3082665"/>
          </a:xfrm>
        </p:spPr>
        <p:txBody>
          <a:bodyPr>
            <a:normAutofit/>
          </a:bodyPr>
          <a:lstStyle/>
          <a:p>
            <a:pPr algn="just"/>
            <a:r>
              <a:rPr lang="es-ES" sz="1800" dirty="0"/>
              <a:t>Muestra los estados por los cuales puede pasar una entidad u objeto en el transcurso del tiempo.</a:t>
            </a:r>
          </a:p>
          <a:p>
            <a:pPr algn="just"/>
            <a:r>
              <a:rPr lang="es-ES" sz="1800" dirty="0"/>
              <a:t>Son utilizados en las clases cuyos objetos tiene estados de interés.</a:t>
            </a:r>
          </a:p>
          <a:p>
            <a:pPr algn="just"/>
            <a:r>
              <a:rPr lang="es-ES" sz="1800" dirty="0"/>
              <a:t>Similares a los diagrama de estados que verán o vieron en “Sistemas Digitales”.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63EAA-D6E3-A4CA-C837-925B34D3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28</a:t>
            </a:fld>
            <a:endParaRPr lang="es-ES_trad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C5F26-189A-422A-9A40-1CB03763A098}"/>
              </a:ext>
            </a:extLst>
          </p:cNvPr>
          <p:cNvGrpSpPr/>
          <p:nvPr/>
        </p:nvGrpSpPr>
        <p:grpSpPr>
          <a:xfrm>
            <a:off x="5650944" y="4133461"/>
            <a:ext cx="4968873" cy="1873651"/>
            <a:chOff x="7184318" y="4004201"/>
            <a:chExt cx="4164031" cy="15701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8198C1-23A1-EA0F-9B4A-C920E5F139DB}"/>
                </a:ext>
              </a:extLst>
            </p:cNvPr>
            <p:cNvSpPr txBox="1"/>
            <p:nvPr/>
          </p:nvSpPr>
          <p:spPr>
            <a:xfrm>
              <a:off x="8765590" y="4004201"/>
              <a:ext cx="1009122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Apagado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51F16E-4F31-4473-5558-A9467B9395B1}"/>
                </a:ext>
              </a:extLst>
            </p:cNvPr>
            <p:cNvSpPr txBox="1"/>
            <p:nvPr/>
          </p:nvSpPr>
          <p:spPr>
            <a:xfrm>
              <a:off x="8684093" y="5205032"/>
              <a:ext cx="1172116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Encendido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08B220F-DABB-CA20-4CDA-FE67C7AF3FDE}"/>
                </a:ext>
              </a:extLst>
            </p:cNvPr>
            <p:cNvSpPr/>
            <p:nvPr/>
          </p:nvSpPr>
          <p:spPr>
            <a:xfrm>
              <a:off x="8765590" y="4402144"/>
              <a:ext cx="178711" cy="802888"/>
            </a:xfrm>
            <a:custGeom>
              <a:avLst/>
              <a:gdLst>
                <a:gd name="connsiteX0" fmla="*/ 145257 w 178711"/>
                <a:gd name="connsiteY0" fmla="*/ 802888 h 802888"/>
                <a:gd name="connsiteX1" fmla="*/ 291 w 178711"/>
                <a:gd name="connsiteY1" fmla="*/ 423746 h 802888"/>
                <a:gd name="connsiteX2" fmla="*/ 178711 w 178711"/>
                <a:gd name="connsiteY2" fmla="*/ 0 h 80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711" h="802888">
                  <a:moveTo>
                    <a:pt x="145257" y="802888"/>
                  </a:moveTo>
                  <a:cubicBezTo>
                    <a:pt x="69986" y="680224"/>
                    <a:pt x="-5285" y="557561"/>
                    <a:pt x="291" y="423746"/>
                  </a:cubicBezTo>
                  <a:cubicBezTo>
                    <a:pt x="5867" y="289931"/>
                    <a:pt x="92289" y="144965"/>
                    <a:pt x="178711" y="0"/>
                  </a:cubicBezTo>
                </a:path>
              </a:pathLst>
            </a:custGeom>
            <a:ln w="1905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9C0000A-2356-9B30-A3A8-F45B9AA18DA4}"/>
                </a:ext>
              </a:extLst>
            </p:cNvPr>
            <p:cNvSpPr/>
            <p:nvPr/>
          </p:nvSpPr>
          <p:spPr>
            <a:xfrm flipH="1">
              <a:off x="9563751" y="4402144"/>
              <a:ext cx="210961" cy="802888"/>
            </a:xfrm>
            <a:custGeom>
              <a:avLst/>
              <a:gdLst>
                <a:gd name="connsiteX0" fmla="*/ 145257 w 178711"/>
                <a:gd name="connsiteY0" fmla="*/ 802888 h 802888"/>
                <a:gd name="connsiteX1" fmla="*/ 291 w 178711"/>
                <a:gd name="connsiteY1" fmla="*/ 423746 h 802888"/>
                <a:gd name="connsiteX2" fmla="*/ 178711 w 178711"/>
                <a:gd name="connsiteY2" fmla="*/ 0 h 80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711" h="802888">
                  <a:moveTo>
                    <a:pt x="145257" y="802888"/>
                  </a:moveTo>
                  <a:cubicBezTo>
                    <a:pt x="69986" y="680224"/>
                    <a:pt x="-5285" y="557561"/>
                    <a:pt x="291" y="423746"/>
                  </a:cubicBezTo>
                  <a:cubicBezTo>
                    <a:pt x="5867" y="289931"/>
                    <a:pt x="92289" y="144965"/>
                    <a:pt x="178711" y="0"/>
                  </a:cubicBezTo>
                </a:path>
              </a:pathLst>
            </a:custGeom>
            <a:ln w="19050">
              <a:headEnd type="stealt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7B6DA3-FA84-1AFF-7DA0-A9034DE98CF3}"/>
                </a:ext>
              </a:extLst>
            </p:cNvPr>
            <p:cNvSpPr txBox="1"/>
            <p:nvPr/>
          </p:nvSpPr>
          <p:spPr>
            <a:xfrm>
              <a:off x="7184318" y="4655206"/>
              <a:ext cx="1492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Power</a:t>
              </a:r>
              <a:r>
                <a:rPr lang="es-ES_tradnl" dirty="0"/>
                <a:t> </a:t>
              </a:r>
              <a:r>
                <a:rPr lang="es-ES_tradnl" dirty="0" err="1"/>
                <a:t>Clicked</a:t>
              </a:r>
              <a:endParaRPr lang="es-ES_tradnl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AE28B-5575-6EC6-91DB-A5BA6A504B1C}"/>
                </a:ext>
              </a:extLst>
            </p:cNvPr>
            <p:cNvSpPr txBox="1"/>
            <p:nvPr/>
          </p:nvSpPr>
          <p:spPr>
            <a:xfrm>
              <a:off x="9856209" y="4655206"/>
              <a:ext cx="1492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 err="1"/>
                <a:t>Power</a:t>
              </a:r>
              <a:r>
                <a:rPr lang="es-ES_tradnl" dirty="0"/>
                <a:t> </a:t>
              </a:r>
              <a:r>
                <a:rPr lang="es-ES_tradnl" dirty="0" err="1"/>
                <a:t>Clicked</a:t>
              </a:r>
              <a:endParaRPr lang="es-ES_tradnl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4D6450F-D915-4F44-9618-9F5A5B62C4CA}"/>
              </a:ext>
            </a:extLst>
          </p:cNvPr>
          <p:cNvSpPr txBox="1"/>
          <p:nvPr/>
        </p:nvSpPr>
        <p:spPr>
          <a:xfrm>
            <a:off x="995179" y="1088840"/>
            <a:ext cx="10046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2000" b="1" i="0">
                <a:solidFill>
                  <a:srgbClr val="0432FF"/>
                </a:solidFill>
                <a:effectLst/>
                <a:latin typeface="Source Sans Pro" panose="020B0503030403020204" pitchFamily="34" charset="0"/>
              </a:rPr>
              <a:t>Modelar los estados de un objeto y los eventos que provocan cambios en esos estados</a:t>
            </a:r>
            <a:endParaRPr lang="es-ES_tradnl" sz="2000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FF16C0-C6E7-44E2-B259-B7BBBE6064CB}"/>
              </a:ext>
            </a:extLst>
          </p:cNvPr>
          <p:cNvGrpSpPr/>
          <p:nvPr/>
        </p:nvGrpSpPr>
        <p:grpSpPr>
          <a:xfrm>
            <a:off x="1911006" y="3533608"/>
            <a:ext cx="2557932" cy="2604131"/>
            <a:chOff x="1911006" y="4018800"/>
            <a:chExt cx="2557932" cy="2604131"/>
          </a:xfrm>
        </p:grpSpPr>
        <p:pic>
          <p:nvPicPr>
            <p:cNvPr id="6" name="Picture 5" descr="A picture containing screenshot, text, circle, jack&#10;&#10;Description automatically generated">
              <a:extLst>
                <a:ext uri="{FF2B5EF4-FFF2-40B4-BE49-F238E27FC236}">
                  <a16:creationId xmlns:a16="http://schemas.microsoft.com/office/drawing/2014/main" id="{36DB7708-BE9D-4390-9F1E-9EB4CFAD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1006" y="4439165"/>
              <a:ext cx="2557932" cy="2183766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97DF38-ED39-4674-94A0-0794A3FA58F1}"/>
                </a:ext>
              </a:extLst>
            </p:cNvPr>
            <p:cNvSpPr txBox="1"/>
            <p:nvPr/>
          </p:nvSpPr>
          <p:spPr>
            <a:xfrm>
              <a:off x="2678559" y="4018800"/>
              <a:ext cx="11721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dirty="0"/>
                <a:t>Notación</a:t>
              </a:r>
              <a:endParaRPr lang="en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138295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79B29B-67DA-4C0D-871B-1BB1286B7546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0351895" y="2911343"/>
            <a:ext cx="654520" cy="9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D57ABF0-A481-932E-ABDA-F799DF96A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UML: Diagrama de Estado (2/2)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63EAA-D6E3-A4CA-C837-925B34D3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29</a:t>
            </a:fld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6450F-D915-4F44-9618-9F5A5B62C4CA}"/>
              </a:ext>
            </a:extLst>
          </p:cNvPr>
          <p:cNvSpPr txBox="1"/>
          <p:nvPr/>
        </p:nvSpPr>
        <p:spPr>
          <a:xfrm>
            <a:off x="995179" y="1088840"/>
            <a:ext cx="10046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b="0" i="0">
                <a:solidFill>
                  <a:srgbClr val="0432FF"/>
                </a:solidFill>
                <a:effectLst/>
                <a:latin typeface="Source Sans Pro" panose="020B0503030403020204" pitchFamily="34" charset="0"/>
              </a:rPr>
              <a:t>Ejemplo: Sistema online de solicitud de presupuesto para mantenimiento de edificios</a:t>
            </a:r>
            <a:endParaRPr lang="es-ES_trad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6DB0FD-6BF7-4132-ABB4-53E3F230671A}"/>
              </a:ext>
            </a:extLst>
          </p:cNvPr>
          <p:cNvSpPr/>
          <p:nvPr/>
        </p:nvSpPr>
        <p:spPr>
          <a:xfrm>
            <a:off x="625608" y="3405506"/>
            <a:ext cx="307910" cy="30469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4010F09-54B8-4C60-93C7-93672EDB20CF}"/>
              </a:ext>
            </a:extLst>
          </p:cNvPr>
          <p:cNvGrpSpPr/>
          <p:nvPr/>
        </p:nvGrpSpPr>
        <p:grpSpPr>
          <a:xfrm>
            <a:off x="11012218" y="2720350"/>
            <a:ext cx="404560" cy="369333"/>
            <a:chOff x="4529390" y="3571424"/>
            <a:chExt cx="404560" cy="36933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E735C5A-D018-4A64-B210-6B40CF118077}"/>
                </a:ext>
              </a:extLst>
            </p:cNvPr>
            <p:cNvSpPr/>
            <p:nvPr/>
          </p:nvSpPr>
          <p:spPr>
            <a:xfrm>
              <a:off x="4575110" y="3602561"/>
              <a:ext cx="307910" cy="30469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780B919-6D57-45BF-B6C7-3CDD0AD2F72D}"/>
                </a:ext>
              </a:extLst>
            </p:cNvPr>
            <p:cNvSpPr/>
            <p:nvPr/>
          </p:nvSpPr>
          <p:spPr>
            <a:xfrm>
              <a:off x="4529390" y="3571424"/>
              <a:ext cx="404560" cy="3693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F568B3-9828-4D6F-AD6E-F8566ADB77E3}"/>
              </a:ext>
            </a:extLst>
          </p:cNvPr>
          <p:cNvCxnSpPr>
            <a:stCxn id="7" idx="6"/>
          </p:cNvCxnSpPr>
          <p:nvPr/>
        </p:nvCxnSpPr>
        <p:spPr>
          <a:xfrm flipV="1">
            <a:off x="933518" y="3557855"/>
            <a:ext cx="85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3F7DAC6-BBCF-4D09-9304-A671305E97CC}"/>
              </a:ext>
            </a:extLst>
          </p:cNvPr>
          <p:cNvSpPr/>
          <p:nvPr/>
        </p:nvSpPr>
        <p:spPr>
          <a:xfrm>
            <a:off x="1819468" y="3329256"/>
            <a:ext cx="1409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PENDIENTE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22443D-D404-4213-BC4A-379066472930}"/>
              </a:ext>
            </a:extLst>
          </p:cNvPr>
          <p:cNvCxnSpPr/>
          <p:nvPr/>
        </p:nvCxnSpPr>
        <p:spPr>
          <a:xfrm flipV="1">
            <a:off x="3262836" y="3560748"/>
            <a:ext cx="85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EC9E7CB-AA83-4BD1-93ED-998FFA4682D0}"/>
              </a:ext>
            </a:extLst>
          </p:cNvPr>
          <p:cNvSpPr/>
          <p:nvPr/>
        </p:nvSpPr>
        <p:spPr>
          <a:xfrm>
            <a:off x="4132042" y="3329256"/>
            <a:ext cx="1409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INICIADO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FB5D17-884C-4185-8165-E490C564C75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5541742" y="3551890"/>
            <a:ext cx="902694" cy="5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4003D0B-3A53-48F7-B155-7C6B5DC95C9F}"/>
              </a:ext>
            </a:extLst>
          </p:cNvPr>
          <p:cNvSpPr/>
          <p:nvPr/>
        </p:nvSpPr>
        <p:spPr>
          <a:xfrm>
            <a:off x="8734410" y="2692357"/>
            <a:ext cx="1617485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CONFIRMADO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633919B-70F1-492E-B71A-6948C3FB138C}"/>
              </a:ext>
            </a:extLst>
          </p:cNvPr>
          <p:cNvCxnSpPr>
            <a:cxnSpLocks/>
          </p:cNvCxnSpPr>
          <p:nvPr/>
        </p:nvCxnSpPr>
        <p:spPr>
          <a:xfrm>
            <a:off x="7863467" y="3521860"/>
            <a:ext cx="895281" cy="5717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355320A-2DCF-4329-8192-8453953EB4B7}"/>
              </a:ext>
            </a:extLst>
          </p:cNvPr>
          <p:cNvCxnSpPr>
            <a:cxnSpLocks/>
          </p:cNvCxnSpPr>
          <p:nvPr/>
        </p:nvCxnSpPr>
        <p:spPr>
          <a:xfrm flipV="1">
            <a:off x="7884966" y="2950110"/>
            <a:ext cx="849445" cy="5691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93CFF95-E036-4F2B-B6B2-8B5C96DCC3C4}"/>
              </a:ext>
            </a:extLst>
          </p:cNvPr>
          <p:cNvSpPr/>
          <p:nvPr/>
        </p:nvSpPr>
        <p:spPr>
          <a:xfrm>
            <a:off x="8768078" y="3856908"/>
            <a:ext cx="1577203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RECHAZADO</a:t>
            </a:r>
            <a:endParaRPr lang="en-NL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979A55-6A7D-466D-84BA-445F5D417112}"/>
              </a:ext>
            </a:extLst>
          </p:cNvPr>
          <p:cNvSpPr/>
          <p:nvPr/>
        </p:nvSpPr>
        <p:spPr>
          <a:xfrm>
            <a:off x="6444436" y="3323290"/>
            <a:ext cx="1409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APROBADO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7E331B-9E6C-485C-B4D7-BEFC85060609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345281" y="4085508"/>
            <a:ext cx="681947" cy="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9CA195-AFB3-41B6-8E9F-23DEB4AFEABD}"/>
              </a:ext>
            </a:extLst>
          </p:cNvPr>
          <p:cNvGrpSpPr/>
          <p:nvPr/>
        </p:nvGrpSpPr>
        <p:grpSpPr>
          <a:xfrm>
            <a:off x="11029945" y="3910172"/>
            <a:ext cx="404560" cy="369333"/>
            <a:chOff x="4529390" y="3571424"/>
            <a:chExt cx="404560" cy="36933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7172249-306A-4AD3-8572-895308FC7F42}"/>
                </a:ext>
              </a:extLst>
            </p:cNvPr>
            <p:cNvSpPr/>
            <p:nvPr/>
          </p:nvSpPr>
          <p:spPr>
            <a:xfrm>
              <a:off x="4575110" y="3602561"/>
              <a:ext cx="307910" cy="30469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82B016A-1809-48C8-86C1-3A4BCF9C36E0}"/>
                </a:ext>
              </a:extLst>
            </p:cNvPr>
            <p:cNvSpPr/>
            <p:nvPr/>
          </p:nvSpPr>
          <p:spPr>
            <a:xfrm>
              <a:off x="4529390" y="3571424"/>
              <a:ext cx="404560" cy="3693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FB62CCAE-30BF-493C-979C-C188FB1D3E66}"/>
              </a:ext>
            </a:extLst>
          </p:cNvPr>
          <p:cNvSpPr/>
          <p:nvPr/>
        </p:nvSpPr>
        <p:spPr>
          <a:xfrm>
            <a:off x="4102713" y="4805266"/>
            <a:ext cx="1468358" cy="5238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PENDIENTE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APROBACION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00C0411-8935-4AFD-A18E-AF9692B04FC1}"/>
              </a:ext>
            </a:extLst>
          </p:cNvPr>
          <p:cNvCxnSpPr>
            <a:cxnSpLocks/>
          </p:cNvCxnSpPr>
          <p:nvPr/>
        </p:nvCxnSpPr>
        <p:spPr>
          <a:xfrm>
            <a:off x="4376058" y="3807735"/>
            <a:ext cx="0" cy="99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B56CD7F-2147-4C81-B7CD-6A04FCFDB676}"/>
              </a:ext>
            </a:extLst>
          </p:cNvPr>
          <p:cNvCxnSpPr>
            <a:cxnSpLocks/>
          </p:cNvCxnSpPr>
          <p:nvPr/>
        </p:nvCxnSpPr>
        <p:spPr>
          <a:xfrm flipV="1">
            <a:off x="5243804" y="3800922"/>
            <a:ext cx="0" cy="995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D5299E2-A4D3-4BF6-8D80-428431D47A93}"/>
              </a:ext>
            </a:extLst>
          </p:cNvPr>
          <p:cNvCxnSpPr>
            <a:stCxn id="40" idx="3"/>
            <a:endCxn id="26" idx="2"/>
          </p:cNvCxnSpPr>
          <p:nvPr/>
        </p:nvCxnSpPr>
        <p:spPr>
          <a:xfrm flipV="1">
            <a:off x="5571071" y="3780490"/>
            <a:ext cx="1578215" cy="1286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350765B-CA37-4321-840B-B4D6BF91399A}"/>
              </a:ext>
            </a:extLst>
          </p:cNvPr>
          <p:cNvSpPr txBox="1"/>
          <p:nvPr/>
        </p:nvSpPr>
        <p:spPr>
          <a:xfrm>
            <a:off x="-25755" y="2800135"/>
            <a:ext cx="1621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432FF"/>
                </a:solidFill>
              </a:rPr>
              <a:t>CLIENTE SOLICITA </a:t>
            </a:r>
          </a:p>
          <a:p>
            <a:pPr algn="ctr"/>
            <a:r>
              <a:rPr lang="en-US" sz="1400" dirty="0">
                <a:solidFill>
                  <a:srgbClr val="0432FF"/>
                </a:solidFill>
              </a:rPr>
              <a:t>PRESUPUESTO</a:t>
            </a:r>
            <a:endParaRPr lang="en-NL" sz="1400" dirty="0">
              <a:solidFill>
                <a:srgbClr val="0432FF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64E3FE-A4D5-4B56-AA03-EE95044E6888}"/>
              </a:ext>
            </a:extLst>
          </p:cNvPr>
          <p:cNvSpPr txBox="1"/>
          <p:nvPr/>
        </p:nvSpPr>
        <p:spPr>
          <a:xfrm>
            <a:off x="2945338" y="2688500"/>
            <a:ext cx="1621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432FF"/>
                </a:solidFill>
              </a:rPr>
              <a:t>VENDEDOR TOMA</a:t>
            </a:r>
          </a:p>
          <a:p>
            <a:pPr algn="ctr"/>
            <a:r>
              <a:rPr lang="en-US" sz="1400" dirty="0">
                <a:solidFill>
                  <a:srgbClr val="0432FF"/>
                </a:solidFill>
              </a:rPr>
              <a:t>PRESUPUESTO</a:t>
            </a:r>
            <a:endParaRPr lang="en-NL" sz="1400" dirty="0">
              <a:solidFill>
                <a:srgbClr val="0432FF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3FD066-1587-4953-AB7C-7E2430E9E32C}"/>
              </a:ext>
            </a:extLst>
          </p:cNvPr>
          <p:cNvSpPr txBox="1"/>
          <p:nvPr/>
        </p:nvSpPr>
        <p:spPr>
          <a:xfrm>
            <a:off x="5182559" y="2523977"/>
            <a:ext cx="16210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432FF"/>
                </a:solidFill>
              </a:rPr>
              <a:t>PRESUPUESTO</a:t>
            </a:r>
          </a:p>
          <a:p>
            <a:pPr algn="ctr"/>
            <a:r>
              <a:rPr lang="en-US" sz="1400" dirty="0">
                <a:solidFill>
                  <a:srgbClr val="0432FF"/>
                </a:solidFill>
              </a:rPr>
              <a:t>TERMINADO SIN</a:t>
            </a:r>
          </a:p>
          <a:p>
            <a:pPr algn="ctr"/>
            <a:r>
              <a:rPr lang="en-US" sz="1400" dirty="0">
                <a:solidFill>
                  <a:srgbClr val="0432FF"/>
                </a:solidFill>
              </a:rPr>
              <a:t>DESCUENTO</a:t>
            </a:r>
            <a:endParaRPr lang="en-NL" sz="1400" dirty="0">
              <a:solidFill>
                <a:srgbClr val="0432FF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9F2F86-B728-4D7E-9CB5-AAF678CAA3C9}"/>
              </a:ext>
            </a:extLst>
          </p:cNvPr>
          <p:cNvSpPr txBox="1"/>
          <p:nvPr/>
        </p:nvSpPr>
        <p:spPr>
          <a:xfrm>
            <a:off x="2558005" y="4697860"/>
            <a:ext cx="16210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432FF"/>
                </a:solidFill>
              </a:rPr>
              <a:t>PRESUPUESTO</a:t>
            </a:r>
          </a:p>
          <a:p>
            <a:pPr algn="ctr"/>
            <a:r>
              <a:rPr lang="en-US" sz="1400" dirty="0">
                <a:solidFill>
                  <a:srgbClr val="0432FF"/>
                </a:solidFill>
              </a:rPr>
              <a:t>TERMINADO CON</a:t>
            </a:r>
          </a:p>
          <a:p>
            <a:pPr algn="ctr"/>
            <a:r>
              <a:rPr lang="en-US" sz="1400" dirty="0">
                <a:solidFill>
                  <a:srgbClr val="0432FF"/>
                </a:solidFill>
              </a:rPr>
              <a:t>DESCUENTO</a:t>
            </a:r>
            <a:endParaRPr lang="en-NL" sz="1400" dirty="0">
              <a:solidFill>
                <a:srgbClr val="0432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DA28D6-5E2E-446A-910D-134AA9126797}"/>
              </a:ext>
            </a:extLst>
          </p:cNvPr>
          <p:cNvSpPr txBox="1"/>
          <p:nvPr/>
        </p:nvSpPr>
        <p:spPr>
          <a:xfrm>
            <a:off x="5005796" y="4021383"/>
            <a:ext cx="1621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432FF"/>
                </a:solidFill>
              </a:rPr>
              <a:t>JEFE RECHAZA</a:t>
            </a:r>
          </a:p>
          <a:p>
            <a:pPr algn="ctr"/>
            <a:r>
              <a:rPr lang="en-US" sz="1400" dirty="0">
                <a:solidFill>
                  <a:srgbClr val="0432FF"/>
                </a:solidFill>
              </a:rPr>
              <a:t>PRESUPUESTO</a:t>
            </a:r>
            <a:endParaRPr lang="en-NL" sz="1400" dirty="0">
              <a:solidFill>
                <a:srgbClr val="0432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201818-5A82-4ECA-ADE7-4A2B650C9D87}"/>
              </a:ext>
            </a:extLst>
          </p:cNvPr>
          <p:cNvSpPr txBox="1"/>
          <p:nvPr/>
        </p:nvSpPr>
        <p:spPr>
          <a:xfrm>
            <a:off x="5879564" y="5026043"/>
            <a:ext cx="1621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432FF"/>
                </a:solidFill>
              </a:rPr>
              <a:t>JEFE APRUEBA</a:t>
            </a:r>
          </a:p>
          <a:p>
            <a:pPr algn="ctr"/>
            <a:r>
              <a:rPr lang="en-US" sz="1400" dirty="0">
                <a:solidFill>
                  <a:srgbClr val="0432FF"/>
                </a:solidFill>
              </a:rPr>
              <a:t>PRESUPUESTO</a:t>
            </a:r>
            <a:endParaRPr lang="en-NL" sz="1400" dirty="0">
              <a:solidFill>
                <a:srgbClr val="0432FF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AB375B2-81D5-4DBC-87E5-728B2D814C93}"/>
              </a:ext>
            </a:extLst>
          </p:cNvPr>
          <p:cNvSpPr txBox="1"/>
          <p:nvPr/>
        </p:nvSpPr>
        <p:spPr>
          <a:xfrm>
            <a:off x="8158228" y="4374059"/>
            <a:ext cx="1621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432FF"/>
                </a:solidFill>
              </a:rPr>
              <a:t>CLIENTE RECHAZA</a:t>
            </a:r>
          </a:p>
          <a:p>
            <a:pPr algn="ctr"/>
            <a:r>
              <a:rPr lang="en-US" sz="1400" dirty="0">
                <a:solidFill>
                  <a:srgbClr val="0432FF"/>
                </a:solidFill>
              </a:rPr>
              <a:t>PRESUPUESTO</a:t>
            </a:r>
            <a:endParaRPr lang="en-NL" sz="1400" dirty="0">
              <a:solidFill>
                <a:srgbClr val="0432FF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383772F-B4EC-44E2-8958-00EE05401EF6}"/>
              </a:ext>
            </a:extLst>
          </p:cNvPr>
          <p:cNvSpPr txBox="1"/>
          <p:nvPr/>
        </p:nvSpPr>
        <p:spPr>
          <a:xfrm>
            <a:off x="8035941" y="2187224"/>
            <a:ext cx="16210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432FF"/>
                </a:solidFill>
              </a:rPr>
              <a:t>CLIENTE CONFIRMA</a:t>
            </a:r>
          </a:p>
          <a:p>
            <a:pPr algn="ctr"/>
            <a:r>
              <a:rPr lang="en-US" sz="1400" dirty="0">
                <a:solidFill>
                  <a:srgbClr val="0432FF"/>
                </a:solidFill>
              </a:rPr>
              <a:t>PRESUPUESTO</a:t>
            </a:r>
            <a:endParaRPr lang="en-NL" sz="1400" dirty="0">
              <a:solidFill>
                <a:srgbClr val="0432FF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948F0B4-5CC7-4564-B7DE-B3BA7E55DC43}"/>
              </a:ext>
            </a:extLst>
          </p:cNvPr>
          <p:cNvGrpSpPr/>
          <p:nvPr/>
        </p:nvGrpSpPr>
        <p:grpSpPr>
          <a:xfrm>
            <a:off x="913234" y="1642188"/>
            <a:ext cx="9713911" cy="5082393"/>
            <a:chOff x="913234" y="1642188"/>
            <a:chExt cx="9713911" cy="5082393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B5CA614-3EDE-42DB-9F5B-D46E780E324E}"/>
                </a:ext>
              </a:extLst>
            </p:cNvPr>
            <p:cNvCxnSpPr/>
            <p:nvPr/>
          </p:nvCxnSpPr>
          <p:spPr>
            <a:xfrm>
              <a:off x="3657600" y="1642188"/>
              <a:ext cx="0" cy="5079287"/>
            </a:xfrm>
            <a:prstGeom prst="line">
              <a:avLst/>
            </a:prstGeom>
            <a:ln w="28575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F896801-1283-4A96-BC31-3A7A5943CB24}"/>
                </a:ext>
              </a:extLst>
            </p:cNvPr>
            <p:cNvCxnSpPr/>
            <p:nvPr/>
          </p:nvCxnSpPr>
          <p:spPr>
            <a:xfrm>
              <a:off x="8046096" y="1645294"/>
              <a:ext cx="0" cy="5079287"/>
            </a:xfrm>
            <a:prstGeom prst="line">
              <a:avLst/>
            </a:prstGeom>
            <a:ln w="28575">
              <a:solidFill>
                <a:srgbClr val="C0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CE0D6F1-F15E-4F86-8F7B-777A9E1FB11F}"/>
                </a:ext>
              </a:extLst>
            </p:cNvPr>
            <p:cNvSpPr txBox="1"/>
            <p:nvPr/>
          </p:nvSpPr>
          <p:spPr>
            <a:xfrm>
              <a:off x="913234" y="5894685"/>
              <a:ext cx="16210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NACE</a:t>
              </a:r>
              <a:endParaRPr lang="en-NL" sz="2400" dirty="0">
                <a:solidFill>
                  <a:srgbClr val="C00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70C008-DB23-47AC-9EAE-07F62664C0D2}"/>
                </a:ext>
              </a:extLst>
            </p:cNvPr>
            <p:cNvSpPr txBox="1"/>
            <p:nvPr/>
          </p:nvSpPr>
          <p:spPr>
            <a:xfrm>
              <a:off x="5005796" y="5923525"/>
              <a:ext cx="18590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EVOLUCIONA</a:t>
              </a:r>
              <a:endParaRPr lang="en-NL" sz="2400" dirty="0">
                <a:solidFill>
                  <a:srgbClr val="C0000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1F03EA-E43A-4AB5-80B1-A756A095B54F}"/>
                </a:ext>
              </a:extLst>
            </p:cNvPr>
            <p:cNvSpPr txBox="1"/>
            <p:nvPr/>
          </p:nvSpPr>
          <p:spPr>
            <a:xfrm>
              <a:off x="8768078" y="5928272"/>
              <a:ext cx="18590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00000"/>
                  </a:solidFill>
                </a:rPr>
                <a:t>CONCLUYE</a:t>
              </a:r>
              <a:endParaRPr lang="en-NL" sz="2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68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65818C9-D331-4F9D-AF6C-7074D004C5AB}"/>
              </a:ext>
            </a:extLst>
          </p:cNvPr>
          <p:cNvSpPr/>
          <p:nvPr/>
        </p:nvSpPr>
        <p:spPr>
          <a:xfrm>
            <a:off x="5303520" y="2312357"/>
            <a:ext cx="5913120" cy="3609472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s-E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Analistas o Arquitectos  de Software</a:t>
            </a:r>
          </a:p>
          <a:p>
            <a:pPr marL="269875" lvl="1" indent="-269875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arquitectura de un proyecto.</a:t>
            </a:r>
          </a:p>
          <a:p>
            <a:pPr marL="269875" lvl="1" indent="-269875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arquitectura a los miembros del equipo.</a:t>
            </a:r>
          </a:p>
          <a:p>
            <a:pPr marL="269875" lvl="1" indent="-269875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Guía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selección de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herramientas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tecnológicas:</a:t>
            </a:r>
          </a:p>
          <a:p>
            <a:pPr marL="727075" lvl="2" indent="-269875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/ Lenguajes de programación.</a:t>
            </a:r>
          </a:p>
          <a:p>
            <a:pPr marL="727075" lvl="2" indent="-269875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Bibliotecas / Librerías.</a:t>
            </a:r>
          </a:p>
          <a:p>
            <a:pPr marL="727075" lvl="2" indent="-269875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Frameworks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69875" lvl="1" indent="-269875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Evalúan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manera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anticipada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ventajas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desventajas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 selección de las herramientas.</a:t>
            </a:r>
          </a:p>
          <a:p>
            <a:pPr marL="269875" lvl="1" indent="-269875" algn="just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s-E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Documenta</a:t>
            </a:r>
            <a:r>
              <a:rPr lang="es-ES" sz="1600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la arquitectura del sistema, elabora 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diagramas</a:t>
            </a:r>
            <a:r>
              <a:rPr lang="es-ES" sz="1600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especificaciones técnicas </a:t>
            </a:r>
            <a:r>
              <a:rPr lang="es-ES" sz="1600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 otras formas de </a:t>
            </a:r>
            <a:r>
              <a:rPr lang="es-ES" sz="16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documentación</a:t>
            </a:r>
            <a:r>
              <a:rPr lang="es-ES" sz="1600" b="0" i="0" dirty="0">
                <a:solidFill>
                  <a:srgbClr val="0432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600" i="0" dirty="0">
              <a:solidFill>
                <a:srgbClr val="0432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y Arquitectura del Software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3</a:t>
            </a:fld>
            <a:endParaRPr lang="es-ES_tradnl"/>
          </a:p>
        </p:txBody>
      </p:sp>
      <p:pic>
        <p:nvPicPr>
          <p:cNvPr id="7" name="Picture 6" descr="A person sitting at a desk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40523F44-3435-439B-A7F8-09A5F08D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18" y="2312357"/>
            <a:ext cx="3830683" cy="360947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4344C1-C7C4-4C1E-99EE-09FEC8B9C62A}"/>
              </a:ext>
            </a:extLst>
          </p:cNvPr>
          <p:cNvSpPr/>
          <p:nvPr/>
        </p:nvSpPr>
        <p:spPr>
          <a:xfrm>
            <a:off x="1457597" y="1422979"/>
            <a:ext cx="9036231" cy="327999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diseño y </a:t>
            </a:r>
            <a:r>
              <a:rPr lang="es-E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</a:t>
            </a:r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software se construyen durante la fase de diseño del </a:t>
            </a:r>
            <a:r>
              <a:rPr lang="es-ES" sz="1800" b="1" dirty="0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SDLC</a:t>
            </a:r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03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UML: Herramientas para SDLC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30</a:t>
            </a:fld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80633-A05B-412E-95D9-0C122B37A1A9}"/>
              </a:ext>
            </a:extLst>
          </p:cNvPr>
          <p:cNvSpPr/>
          <p:nvPr/>
        </p:nvSpPr>
        <p:spPr>
          <a:xfrm>
            <a:off x="2612958" y="1137023"/>
            <a:ext cx="6966083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de</a:t>
            </a:r>
            <a:r>
              <a:rPr lang="es-ES_tradnl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Herramienta para crear diagramas de Clases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B1013-559A-4F4D-A009-3BF993E8AD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8639" y="2189660"/>
            <a:ext cx="3611127" cy="26615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1" name="Picture 10" descr="A picture containing font, text, logo, symbol&#10;&#10;Description automatically generated">
            <a:extLst>
              <a:ext uri="{FF2B5EF4-FFF2-40B4-BE49-F238E27FC236}">
                <a16:creationId xmlns:a16="http://schemas.microsoft.com/office/drawing/2014/main" id="{4A50883E-9BB6-43A7-A4DA-B4C69B4B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639" y="1851042"/>
            <a:ext cx="1214258" cy="288342"/>
          </a:xfrm>
          <a:prstGeom prst="rect">
            <a:avLst/>
          </a:prstGeom>
        </p:spPr>
      </p:pic>
      <p:pic>
        <p:nvPicPr>
          <p:cNvPr id="8" name="Picture 7" descr="A red and black logo&#10;&#10;Description automatically generated with low confidence">
            <a:extLst>
              <a:ext uri="{FF2B5EF4-FFF2-40B4-BE49-F238E27FC236}">
                <a16:creationId xmlns:a16="http://schemas.microsoft.com/office/drawing/2014/main" id="{DE105EAA-00F4-4056-BED6-8DA3BE50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74" y="1814273"/>
            <a:ext cx="1214258" cy="3174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4B158-16C5-4867-B6C2-BD66247F3B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9124" y="2200293"/>
            <a:ext cx="3611127" cy="261317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2195C43-69D9-447F-AA36-79F1AD0CBCE3}"/>
              </a:ext>
            </a:extLst>
          </p:cNvPr>
          <p:cNvSpPr txBox="1"/>
          <p:nvPr/>
        </p:nvSpPr>
        <p:spPr>
          <a:xfrm>
            <a:off x="176953" y="4999186"/>
            <a:ext cx="101601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Visual Paradigm (desktop version) 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https://www.visual-paradigm.com/download/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2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Visual Paradigm (online version) </a:t>
            </a:r>
          </a:p>
          <a:p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https://online.visual-paradigm.com/diagrams/solutions/free-class-diagram-tool/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2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Enterprise Architect (desktop version) 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https://sparxsystems.com/products/ea/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2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Microsoft Project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https://www.microsoft.com/en-ww/microsoft-365/project/agile-methodology</a:t>
            </a:r>
            <a:r>
              <a: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NL" sz="12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text, screenshot, display, number&#10;&#10;Description automatically generated">
            <a:extLst>
              <a:ext uri="{FF2B5EF4-FFF2-40B4-BE49-F238E27FC236}">
                <a16:creationId xmlns:a16="http://schemas.microsoft.com/office/drawing/2014/main" id="{7475971B-24AF-420B-BF4C-EE04EAC145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5383" y="2198691"/>
            <a:ext cx="4216227" cy="265256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052" name="Picture 4" descr="sparx - eu: EA Overview &amp; Features">
            <a:extLst>
              <a:ext uri="{FF2B5EF4-FFF2-40B4-BE49-F238E27FC236}">
                <a16:creationId xmlns:a16="http://schemas.microsoft.com/office/drawing/2014/main" id="{E8BD8514-D2F7-4FAB-8119-4310E08C9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383" y="1824906"/>
            <a:ext cx="1251663" cy="3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5C793D-EF6E-46B2-BF8A-A0D5EE2D7386}"/>
              </a:ext>
            </a:extLst>
          </p:cNvPr>
          <p:cNvSpPr txBox="1"/>
          <p:nvPr/>
        </p:nvSpPr>
        <p:spPr>
          <a:xfrm>
            <a:off x="6029133" y="5000388"/>
            <a:ext cx="52808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StarUML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NL" sz="1200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https://staruml.io/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IntelliJ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 (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https://www.jetbrains.com/help/idea/class-diagram.html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Jgrasp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https://www.jgrasp.org/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Qt </a:t>
            </a:r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creator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https://wiki.qt.io/ModelEditor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s-E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PlantUML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  <a:hlinkClick r:id="rId16"/>
              </a:rPr>
              <a:t>https://plantuml.com/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N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667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040E70E6-2936-4D44-81A6-78650E01E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914" y="933348"/>
            <a:ext cx="2984435" cy="735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2002964" cy="866844"/>
          </a:xfrm>
        </p:spPr>
        <p:txBody>
          <a:bodyPr/>
          <a:lstStyle/>
          <a:p>
            <a:r>
              <a:rPr lang="es-ES" dirty="0"/>
              <a:t>Procedimiento en una Metodología Tradicional (1/2)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31</a:t>
            </a:fld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80633-A05B-412E-95D9-0C122B37A1A9}"/>
              </a:ext>
            </a:extLst>
          </p:cNvPr>
          <p:cNvSpPr/>
          <p:nvPr/>
        </p:nvSpPr>
        <p:spPr>
          <a:xfrm>
            <a:off x="2212908" y="1137023"/>
            <a:ext cx="6966083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432FF"/>
                </a:solidFill>
                <a:latin typeface="arial" panose="020B0604020202020204" pitchFamily="34" charset="0"/>
              </a:rPr>
              <a:t>SDLC y Rational Unified Process Methodology (RUP)</a:t>
            </a:r>
          </a:p>
        </p:txBody>
      </p:sp>
      <p:pic>
        <p:nvPicPr>
          <p:cNvPr id="4" name="Picture 3" descr="A picture containing screenshot, colorfulness, text, line&#10;&#10;Description automatically generated">
            <a:extLst>
              <a:ext uri="{FF2B5EF4-FFF2-40B4-BE49-F238E27FC236}">
                <a16:creationId xmlns:a16="http://schemas.microsoft.com/office/drawing/2014/main" id="{031FF69E-A20B-43C3-9506-3A8D5A0E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1" y="2005233"/>
            <a:ext cx="5305186" cy="3921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83B119-0B05-4AAF-990C-C8A7BE24461E}"/>
              </a:ext>
            </a:extLst>
          </p:cNvPr>
          <p:cNvSpPr/>
          <p:nvPr/>
        </p:nvSpPr>
        <p:spPr>
          <a:xfrm>
            <a:off x="5810250" y="2414216"/>
            <a:ext cx="352425" cy="2986459"/>
          </a:xfrm>
          <a:prstGeom prst="rect">
            <a:avLst/>
          </a:prstGeom>
          <a:ln w="28575">
            <a:solidFill>
              <a:srgbClr val="0000CC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1C58C8-8CB7-4800-A55D-837BBB4C368E}"/>
              </a:ext>
            </a:extLst>
          </p:cNvPr>
          <p:cNvCxnSpPr>
            <a:cxnSpLocks/>
          </p:cNvCxnSpPr>
          <p:nvPr/>
        </p:nvCxnSpPr>
        <p:spPr>
          <a:xfrm>
            <a:off x="2924175" y="4229100"/>
            <a:ext cx="2886075" cy="0"/>
          </a:xfrm>
          <a:prstGeom prst="straightConnector1">
            <a:avLst/>
          </a:prstGeom>
          <a:ln w="5715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82731C-362E-455D-9725-96A3B380A5E9}"/>
              </a:ext>
            </a:extLst>
          </p:cNvPr>
          <p:cNvSpPr txBox="1"/>
          <p:nvPr/>
        </p:nvSpPr>
        <p:spPr>
          <a:xfrm>
            <a:off x="741486" y="3942690"/>
            <a:ext cx="24875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Una iteración en la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fase de elaboración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E426AE-8239-42F7-88C6-C378DED29BAD}"/>
              </a:ext>
            </a:extLst>
          </p:cNvPr>
          <p:cNvSpPr txBox="1"/>
          <p:nvPr/>
        </p:nvSpPr>
        <p:spPr>
          <a:xfrm>
            <a:off x="8475786" y="2243622"/>
            <a:ext cx="792039" cy="337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15%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10%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10%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10%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10%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dirty="0"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15</a:t>
            </a: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%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10%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10%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10%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2A19B7-CD78-40DB-B620-1CEEDF9C3596}"/>
              </a:ext>
            </a:extLst>
          </p:cNvPr>
          <p:cNvSpPr txBox="1"/>
          <p:nvPr/>
        </p:nvSpPr>
        <p:spPr>
          <a:xfrm>
            <a:off x="3743324" y="5635949"/>
            <a:ext cx="5305185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Duración:     5%     20%              65%             10%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B05C6A-2AEB-4FE1-A3F1-010A896A82D7}"/>
              </a:ext>
            </a:extLst>
          </p:cNvPr>
          <p:cNvSpPr txBox="1"/>
          <p:nvPr/>
        </p:nvSpPr>
        <p:spPr>
          <a:xfrm>
            <a:off x="3581399" y="5893124"/>
            <a:ext cx="5540441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   Esfuerzo:   10%     30%              50%             10%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504EB3-3A43-4E0C-8343-AB9300F32EB3}"/>
              </a:ext>
            </a:extLst>
          </p:cNvPr>
          <p:cNvSpPr txBox="1"/>
          <p:nvPr/>
        </p:nvSpPr>
        <p:spPr>
          <a:xfrm>
            <a:off x="793830" y="2067579"/>
            <a:ext cx="24875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Una iteración en la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itchFamily="18"/>
                <a:ea typeface="Arial" pitchFamily="2"/>
                <a:cs typeface="Arial" pitchFamily="2"/>
              </a:rPr>
              <a:t>fase de elaboración</a:t>
            </a:r>
          </a:p>
        </p:txBody>
      </p:sp>
    </p:spTree>
    <p:extLst>
      <p:ext uri="{BB962C8B-B14F-4D97-AF65-F5344CB8AC3E}">
        <p14:creationId xmlns:p14="http://schemas.microsoft.com/office/powerpoint/2010/main" val="55642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AA2C19-04A2-4CDF-A338-41BCF85A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5114" y="1245947"/>
            <a:ext cx="9695736" cy="5290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2002964" cy="866844"/>
          </a:xfrm>
        </p:spPr>
        <p:txBody>
          <a:bodyPr/>
          <a:lstStyle/>
          <a:p>
            <a:r>
              <a:rPr lang="es-ES" dirty="0"/>
              <a:t>Procedimiento en una Metodología Tradicional (2/2)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32</a:t>
            </a:fld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80633-A05B-412E-95D9-0C122B37A1A9}"/>
              </a:ext>
            </a:extLst>
          </p:cNvPr>
          <p:cNvSpPr/>
          <p:nvPr/>
        </p:nvSpPr>
        <p:spPr>
          <a:xfrm>
            <a:off x="2612958" y="917948"/>
            <a:ext cx="6966083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432FF"/>
                </a:solidFill>
                <a:latin typeface="arial" panose="020B0604020202020204" pitchFamily="34" charset="0"/>
              </a:rPr>
              <a:t>Ejemplo: </a:t>
            </a:r>
            <a:r>
              <a:rPr lang="es-ES_tradnl" dirty="0" err="1">
                <a:solidFill>
                  <a:srgbClr val="0432FF"/>
                </a:solidFill>
                <a:latin typeface="arial" panose="020B0604020202020204" pitchFamily="34" charset="0"/>
              </a:rPr>
              <a:t>Rational</a:t>
            </a:r>
            <a:r>
              <a:rPr lang="es-ES_tradnl" dirty="0">
                <a:solidFill>
                  <a:srgbClr val="0432FF"/>
                </a:solidFill>
                <a:latin typeface="arial" panose="020B0604020202020204" pitchFamily="34" charset="0"/>
              </a:rPr>
              <a:t> </a:t>
            </a:r>
            <a:r>
              <a:rPr lang="es-ES_tradnl" dirty="0" err="1">
                <a:solidFill>
                  <a:srgbClr val="0432FF"/>
                </a:solidFill>
                <a:latin typeface="arial" panose="020B0604020202020204" pitchFamily="34" charset="0"/>
              </a:rPr>
              <a:t>Unified</a:t>
            </a:r>
            <a:r>
              <a:rPr lang="es-ES_tradnl" dirty="0">
                <a:solidFill>
                  <a:srgbClr val="0432FF"/>
                </a:solidFill>
                <a:latin typeface="arial" panose="020B0604020202020204" pitchFamily="34" charset="0"/>
              </a:rPr>
              <a:t> </a:t>
            </a:r>
            <a:r>
              <a:rPr lang="es-ES_tradnl" dirty="0" err="1">
                <a:solidFill>
                  <a:srgbClr val="0432FF"/>
                </a:solidFill>
                <a:latin typeface="arial" panose="020B0604020202020204" pitchFamily="34" charset="0"/>
              </a:rPr>
              <a:t>Proces</a:t>
            </a:r>
            <a:r>
              <a:rPr lang="es-ES_tradnl" dirty="0">
                <a:solidFill>
                  <a:srgbClr val="0432FF"/>
                </a:solidFill>
                <a:latin typeface="arial" panose="020B0604020202020204" pitchFamily="34" charset="0"/>
              </a:rPr>
              <a:t> </a:t>
            </a:r>
            <a:r>
              <a:rPr lang="es-ES_tradnl" dirty="0" err="1">
                <a:solidFill>
                  <a:srgbClr val="0432FF"/>
                </a:solidFill>
                <a:latin typeface="arial" panose="020B0604020202020204" pitchFamily="34" charset="0"/>
              </a:rPr>
              <a:t>Methodology</a:t>
            </a:r>
            <a:r>
              <a:rPr lang="es-ES_tradnl" dirty="0">
                <a:solidFill>
                  <a:srgbClr val="0432FF"/>
                </a:solidFill>
                <a:latin typeface="arial" panose="020B0604020202020204" pitchFamily="34" charset="0"/>
              </a:rPr>
              <a:t> (RUP)</a:t>
            </a:r>
          </a:p>
        </p:txBody>
      </p:sp>
      <p:graphicFrame>
        <p:nvGraphicFramePr>
          <p:cNvPr id="15" name="Table 22">
            <a:extLst>
              <a:ext uri="{FF2B5EF4-FFF2-40B4-BE49-F238E27FC236}">
                <a16:creationId xmlns:a16="http://schemas.microsoft.com/office/drawing/2014/main" id="{117F81E1-8DF7-436A-8257-F22E152FC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976484"/>
              </p:ext>
            </p:extLst>
          </p:nvPr>
        </p:nvGraphicFramePr>
        <p:xfrm>
          <a:off x="546096" y="6609771"/>
          <a:ext cx="10391870" cy="243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391870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197503"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https://www.phinet.cl/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844F5296-3DDC-422E-B9D7-9C39D4D7C6FD}"/>
              </a:ext>
            </a:extLst>
          </p:cNvPr>
          <p:cNvGrpSpPr/>
          <p:nvPr/>
        </p:nvGrpSpPr>
        <p:grpSpPr>
          <a:xfrm>
            <a:off x="38101" y="1922622"/>
            <a:ext cx="12077699" cy="4443253"/>
            <a:chOff x="38101" y="1922622"/>
            <a:chExt cx="12077699" cy="44432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79732D-E780-4C59-8050-88F81BE5E3F5}"/>
                </a:ext>
              </a:extLst>
            </p:cNvPr>
            <p:cNvSpPr/>
            <p:nvPr/>
          </p:nvSpPr>
          <p:spPr>
            <a:xfrm>
              <a:off x="3295651" y="2098994"/>
              <a:ext cx="3590924" cy="4257356"/>
            </a:xfrm>
            <a:prstGeom prst="rect">
              <a:avLst/>
            </a:prstGeom>
            <a:noFill/>
            <a:ln w="57150">
              <a:solidFill>
                <a:srgbClr val="0432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46D1C6-4B18-4925-9896-DB2EC6672569}"/>
                </a:ext>
              </a:extLst>
            </p:cNvPr>
            <p:cNvSpPr/>
            <p:nvPr/>
          </p:nvSpPr>
          <p:spPr>
            <a:xfrm>
              <a:off x="7048501" y="2098994"/>
              <a:ext cx="1771650" cy="4257356"/>
            </a:xfrm>
            <a:prstGeom prst="rect">
              <a:avLst/>
            </a:prstGeom>
            <a:noFill/>
            <a:ln w="57150">
              <a:solidFill>
                <a:srgbClr val="0432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01A5306F-CB97-4EEC-B505-50DA498E494C}"/>
                </a:ext>
              </a:extLst>
            </p:cNvPr>
            <p:cNvSpPr/>
            <p:nvPr/>
          </p:nvSpPr>
          <p:spPr>
            <a:xfrm>
              <a:off x="38101" y="4237197"/>
              <a:ext cx="1752600" cy="1468278"/>
            </a:xfrm>
            <a:prstGeom prst="wedgeRectCallout">
              <a:avLst>
                <a:gd name="adj1" fmla="val 133245"/>
                <a:gd name="adj2" fmla="val -24788"/>
              </a:avLst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SRS, SDD </a:t>
              </a:r>
            </a:p>
            <a:p>
              <a:pPr algn="ctr"/>
              <a:r>
                <a:rPr lang="es-ES_tradnl" dirty="0"/>
                <a:t>Arquitectura</a:t>
              </a:r>
            </a:p>
            <a:p>
              <a:pPr algn="ctr"/>
              <a:r>
                <a:rPr lang="es-ES_tradnl" dirty="0"/>
                <a:t>Artefactos</a:t>
              </a:r>
            </a:p>
            <a:p>
              <a:pPr algn="ctr"/>
              <a:r>
                <a:rPr lang="es-ES_tradnl" dirty="0"/>
                <a:t>Diagramas UML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3437B3-D4DB-4EEC-B68D-371DDBA801A7}"/>
                </a:ext>
              </a:extLst>
            </p:cNvPr>
            <p:cNvSpPr/>
            <p:nvPr/>
          </p:nvSpPr>
          <p:spPr>
            <a:xfrm>
              <a:off x="8915400" y="2108519"/>
              <a:ext cx="1304926" cy="4257356"/>
            </a:xfrm>
            <a:prstGeom prst="rect">
              <a:avLst/>
            </a:prstGeom>
            <a:noFill/>
            <a:ln w="57150">
              <a:solidFill>
                <a:srgbClr val="0432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AB5BE8E1-6FDD-4F59-87D8-E2B71F18BA99}"/>
                </a:ext>
              </a:extLst>
            </p:cNvPr>
            <p:cNvSpPr/>
            <p:nvPr/>
          </p:nvSpPr>
          <p:spPr>
            <a:xfrm>
              <a:off x="3605209" y="3743323"/>
              <a:ext cx="1485904" cy="295530"/>
            </a:xfrm>
            <a:prstGeom prst="wedgeRectCallout">
              <a:avLst>
                <a:gd name="adj1" fmla="val -26602"/>
                <a:gd name="adj2" fmla="val -262273"/>
              </a:avLst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latin typeface="Arial" panose="020B0604020202020204" pitchFamily="34" charset="0"/>
                  <a:cs typeface="Arial" panose="020B0604020202020204" pitchFamily="34" charset="0"/>
                </a:rPr>
                <a:t>Casos de uso</a:t>
              </a:r>
            </a:p>
          </p:txBody>
        </p:sp>
        <p:sp>
          <p:nvSpPr>
            <p:cNvPr id="23" name="Speech Bubble: Rectangle 22">
              <a:extLst>
                <a:ext uri="{FF2B5EF4-FFF2-40B4-BE49-F238E27FC236}">
                  <a16:creationId xmlns:a16="http://schemas.microsoft.com/office/drawing/2014/main" id="{92C85043-683D-45B2-9F56-41D5D3C3435C}"/>
                </a:ext>
              </a:extLst>
            </p:cNvPr>
            <p:cNvSpPr/>
            <p:nvPr/>
          </p:nvSpPr>
          <p:spPr>
            <a:xfrm>
              <a:off x="5043487" y="2447898"/>
              <a:ext cx="828677" cy="295530"/>
            </a:xfrm>
            <a:prstGeom prst="wedgeRectCallout">
              <a:avLst>
                <a:gd name="adj1" fmla="val -77177"/>
                <a:gd name="adj2" fmla="val 333986"/>
              </a:avLst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latin typeface="Arial" panose="020B0604020202020204" pitchFamily="34" charset="0"/>
                  <a:cs typeface="Arial" panose="020B0604020202020204" pitchFamily="34" charset="0"/>
                </a:rPr>
                <a:t>UML</a:t>
              </a:r>
            </a:p>
          </p:txBody>
        </p:sp>
        <p:sp>
          <p:nvSpPr>
            <p:cNvPr id="27" name="Speech Bubble: Rectangle 26">
              <a:extLst>
                <a:ext uri="{FF2B5EF4-FFF2-40B4-BE49-F238E27FC236}">
                  <a16:creationId xmlns:a16="http://schemas.microsoft.com/office/drawing/2014/main" id="{CF24D8BF-FB8D-4ECD-9C15-9F8AD9645CF0}"/>
                </a:ext>
              </a:extLst>
            </p:cNvPr>
            <p:cNvSpPr/>
            <p:nvPr/>
          </p:nvSpPr>
          <p:spPr>
            <a:xfrm>
              <a:off x="6062659" y="2486391"/>
              <a:ext cx="1485904" cy="295530"/>
            </a:xfrm>
            <a:prstGeom prst="wedgeRectCallout">
              <a:avLst>
                <a:gd name="adj1" fmla="val -65063"/>
                <a:gd name="adj2" fmla="val 101929"/>
              </a:avLst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600" dirty="0">
                  <a:latin typeface="Arial" panose="020B0604020202020204" pitchFamily="34" charset="0"/>
                  <a:cs typeface="Arial" panose="020B0604020202020204" pitchFamily="34" charset="0"/>
                </a:rPr>
                <a:t>Casos de uso</a:t>
              </a:r>
            </a:p>
          </p:txBody>
        </p:sp>
        <p:sp>
          <p:nvSpPr>
            <p:cNvPr id="28" name="Speech Bubble: Rectangle 27">
              <a:extLst>
                <a:ext uri="{FF2B5EF4-FFF2-40B4-BE49-F238E27FC236}">
                  <a16:creationId xmlns:a16="http://schemas.microsoft.com/office/drawing/2014/main" id="{19E7FBC4-029A-4521-A322-A4065ACFBE6C}"/>
                </a:ext>
              </a:extLst>
            </p:cNvPr>
            <p:cNvSpPr/>
            <p:nvPr/>
          </p:nvSpPr>
          <p:spPr>
            <a:xfrm>
              <a:off x="5453056" y="4421370"/>
              <a:ext cx="1871669" cy="703080"/>
            </a:xfrm>
            <a:prstGeom prst="wedgeRectCallout">
              <a:avLst>
                <a:gd name="adj1" fmla="val -33873"/>
                <a:gd name="adj2" fmla="val -142379"/>
              </a:avLst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_tradnl" sz="1400" dirty="0">
                  <a:latin typeface="Arial" panose="020B0604020202020204" pitchFamily="34" charset="0"/>
                  <a:cs typeface="Arial" panose="020B0604020202020204" pitchFamily="34" charset="0"/>
                </a:rPr>
                <a:t>Codificación</a:t>
              </a:r>
            </a:p>
            <a:p>
              <a:pPr algn="ctr"/>
              <a:r>
                <a:rPr lang="es-ES_tradnl" sz="1400" dirty="0">
                  <a:latin typeface="Arial" panose="020B0604020202020204" pitchFamily="34" charset="0"/>
                  <a:cs typeface="Arial" panose="020B0604020202020204" pitchFamily="34" charset="0"/>
                </a:rPr>
                <a:t>Diagrama Clases</a:t>
              </a:r>
            </a:p>
            <a:p>
              <a:pPr algn="ctr"/>
              <a:r>
                <a:rPr lang="es-ES_tradnl" sz="1400" dirty="0">
                  <a:latin typeface="Arial" panose="020B0604020202020204" pitchFamily="34" charset="0"/>
                  <a:cs typeface="Arial" panose="020B0604020202020204" pitchFamily="34" charset="0"/>
                </a:rPr>
                <a:t>Diagrama Secuencia</a:t>
              </a:r>
            </a:p>
            <a:p>
              <a:pPr algn="ctr"/>
              <a:endParaRPr lang="es-ES_tradnl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Speech Bubble: Rectangle 18">
              <a:extLst>
                <a:ext uri="{FF2B5EF4-FFF2-40B4-BE49-F238E27FC236}">
                  <a16:creationId xmlns:a16="http://schemas.microsoft.com/office/drawing/2014/main" id="{EFF9DA1F-0149-40D2-9864-37549ACC722F}"/>
                </a:ext>
              </a:extLst>
            </p:cNvPr>
            <p:cNvSpPr/>
            <p:nvPr/>
          </p:nvSpPr>
          <p:spPr>
            <a:xfrm>
              <a:off x="10191750" y="1922622"/>
              <a:ext cx="1924050" cy="1734978"/>
            </a:xfrm>
            <a:prstGeom prst="wedgeRectCallout">
              <a:avLst>
                <a:gd name="adj1" fmla="val -121793"/>
                <a:gd name="adj2" fmla="val -25001"/>
              </a:avLst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Implementación</a:t>
              </a:r>
            </a:p>
            <a:p>
              <a:pPr algn="ctr"/>
              <a:r>
                <a:rPr lang="es-ES_tradnl" dirty="0"/>
                <a:t>Lenguajes de Programación</a:t>
              </a:r>
            </a:p>
            <a:p>
              <a:pPr algn="ctr"/>
              <a:r>
                <a:rPr lang="es-ES_tradnl" dirty="0"/>
                <a:t>Java, C++</a:t>
              </a:r>
            </a:p>
            <a:p>
              <a:pPr algn="ctr"/>
              <a:r>
                <a:rPr lang="es-ES_tradnl" dirty="0"/>
                <a:t>HTML, JS</a:t>
              </a:r>
            </a:p>
            <a:p>
              <a:pPr algn="ctr"/>
              <a:r>
                <a:rPr lang="es-ES_tradnl" dirty="0"/>
                <a:t>Dev. </a:t>
              </a:r>
              <a:r>
                <a:rPr lang="es-ES_tradnl" dirty="0" err="1"/>
                <a:t>Frameworks</a:t>
              </a:r>
              <a:endParaRPr lang="es-ES_tradnl" dirty="0"/>
            </a:p>
            <a:p>
              <a:pPr algn="ctr"/>
              <a:r>
                <a:rPr lang="es-ES_tradnl" dirty="0"/>
                <a:t>etc.</a:t>
              </a:r>
            </a:p>
            <a:p>
              <a:pPr algn="ctr"/>
              <a:endParaRPr lang="es-ES_tradnl" dirty="0"/>
            </a:p>
          </p:txBody>
        </p:sp>
        <p:sp>
          <p:nvSpPr>
            <p:cNvPr id="22" name="Speech Bubble: Rectangle 21">
              <a:extLst>
                <a:ext uri="{FF2B5EF4-FFF2-40B4-BE49-F238E27FC236}">
                  <a16:creationId xmlns:a16="http://schemas.microsoft.com/office/drawing/2014/main" id="{4D8CC67A-8E95-432F-BB25-E69D153683DE}"/>
                </a:ext>
              </a:extLst>
            </p:cNvPr>
            <p:cNvSpPr/>
            <p:nvPr/>
          </p:nvSpPr>
          <p:spPr>
            <a:xfrm>
              <a:off x="10277475" y="4765545"/>
              <a:ext cx="1838325" cy="1392078"/>
            </a:xfrm>
            <a:prstGeom prst="wedgeRectCallout">
              <a:avLst>
                <a:gd name="adj1" fmla="val -55447"/>
                <a:gd name="adj2" fmla="val -83161"/>
              </a:avLst>
            </a:prstGeom>
            <a:solidFill>
              <a:srgbClr val="0000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/>
                <a:t>Testing</a:t>
              </a:r>
              <a:endParaRPr lang="es-ES_tradnl" dirty="0"/>
            </a:p>
            <a:p>
              <a:pPr algn="ctr"/>
              <a:r>
                <a:rPr lang="es-ES_tradnl" dirty="0"/>
                <a:t>QA, </a:t>
              </a:r>
              <a:r>
                <a:rPr lang="es-ES_tradnl" dirty="0" err="1"/>
                <a:t>BUGs</a:t>
              </a:r>
              <a:endParaRPr lang="es-ES_tradnl" dirty="0"/>
            </a:p>
            <a:p>
              <a:pPr algn="ctr"/>
              <a:r>
                <a:rPr lang="es-ES_tradnl" dirty="0"/>
                <a:t>UAT: </a:t>
              </a:r>
              <a:r>
                <a:rPr lang="es-ES_tradnl" dirty="0" err="1"/>
                <a:t>unit</a:t>
              </a:r>
              <a:r>
                <a:rPr lang="es-ES_tradnl" dirty="0"/>
                <a:t> </a:t>
              </a:r>
              <a:r>
                <a:rPr lang="es-ES_tradnl" dirty="0" err="1"/>
                <a:t>testing</a:t>
              </a:r>
              <a:r>
                <a:rPr lang="es-ES_tradnl" dirty="0"/>
                <a:t>, etc.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766F17D-86A6-4B62-8F23-134DB71EBCB0}"/>
              </a:ext>
            </a:extLst>
          </p:cNvPr>
          <p:cNvSpPr txBox="1"/>
          <p:nvPr/>
        </p:nvSpPr>
        <p:spPr>
          <a:xfrm>
            <a:off x="3111567" y="1244962"/>
            <a:ext cx="71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Presencia de procesos en casi todas las fases !iterativo incremental!</a:t>
            </a:r>
            <a:endParaRPr lang="es-ES_trad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5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Procedimiento en una Metodología Ágil (1/2)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33</a:t>
            </a:fld>
            <a:endParaRPr lang="es-ES_trad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80633-A05B-412E-95D9-0C122B37A1A9}"/>
              </a:ext>
            </a:extLst>
          </p:cNvPr>
          <p:cNvSpPr/>
          <p:nvPr/>
        </p:nvSpPr>
        <p:spPr>
          <a:xfrm>
            <a:off x="2212908" y="1156073"/>
            <a:ext cx="6966083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432FF"/>
                </a:solidFill>
                <a:latin typeface="arial" panose="020B0604020202020204" pitchFamily="34" charset="0"/>
              </a:rPr>
              <a:t>SDLC y SCRUM</a:t>
            </a:r>
          </a:p>
        </p:txBody>
      </p:sp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EAB727FD-A738-474D-B95A-8CDABDCB7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659211"/>
            <a:ext cx="8472467" cy="4645825"/>
          </a:xfrm>
          <a:prstGeom prst="rect">
            <a:avLst/>
          </a:prstGeom>
        </p:spPr>
      </p:pic>
      <p:graphicFrame>
        <p:nvGraphicFramePr>
          <p:cNvPr id="16" name="Table 22">
            <a:extLst>
              <a:ext uri="{FF2B5EF4-FFF2-40B4-BE49-F238E27FC236}">
                <a16:creationId xmlns:a16="http://schemas.microsoft.com/office/drawing/2014/main" id="{76F5426F-D6DC-4FD3-AA4B-DC7BBFB15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755338"/>
              </p:ext>
            </p:extLst>
          </p:nvPr>
        </p:nvGraphicFramePr>
        <p:xfrm>
          <a:off x="546096" y="6609771"/>
          <a:ext cx="10391870" cy="243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391870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197503"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https://www.scrum.org/resources/what-scrum-module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40E70E6-2936-4D44-81A6-78650E01E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71997" y="999982"/>
            <a:ext cx="2406994" cy="65922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3F5C92C-8C1A-405A-B35F-CCCE8EC4FC3C}"/>
              </a:ext>
            </a:extLst>
          </p:cNvPr>
          <p:cNvGrpSpPr/>
          <p:nvPr/>
        </p:nvGrpSpPr>
        <p:grpSpPr>
          <a:xfrm>
            <a:off x="-274669" y="1895246"/>
            <a:ext cx="13242993" cy="4748710"/>
            <a:chOff x="-274669" y="1895246"/>
            <a:chExt cx="13242993" cy="47487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582FBE-C075-4042-81F9-F03062CE8EFE}"/>
                </a:ext>
              </a:extLst>
            </p:cNvPr>
            <p:cNvSpPr txBox="1"/>
            <p:nvPr/>
          </p:nvSpPr>
          <p:spPr>
            <a:xfrm>
              <a:off x="-274669" y="3197926"/>
              <a:ext cx="248757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Capturar y describir 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requisitos 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funcionales</a:t>
              </a:r>
              <a:endPara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anose="020B0604020202020204" pitchFamily="34" charset="0"/>
                <a:ea typeface="Arial" pitchFamily="2"/>
                <a:cs typeface="Arial" panose="020B060402020202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75E2BD2-2AE0-440A-BB18-8CC8CC30883B}"/>
                </a:ext>
              </a:extLst>
            </p:cNvPr>
            <p:cNvCxnSpPr>
              <a:cxnSpLocks/>
            </p:cNvCxnSpPr>
            <p:nvPr/>
          </p:nvCxnSpPr>
          <p:spPr>
            <a:xfrm>
              <a:off x="1724025" y="3552825"/>
              <a:ext cx="342900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04EAA3-0C92-49CA-A97D-5C644F2B3CE3}"/>
                </a:ext>
              </a:extLst>
            </p:cNvPr>
            <p:cNvSpPr txBox="1"/>
            <p:nvPr/>
          </p:nvSpPr>
          <p:spPr>
            <a:xfrm>
              <a:off x="-274669" y="4445549"/>
              <a:ext cx="248757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</a:t>
              </a:r>
              <a:r>
                <a:rPr lang="es-ES" sz="1600" dirty="0" err="1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prioritizada</a:t>
              </a:r>
              <a:endPara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i="0" u="none" strike="noStrike" cap="none" baseline="0" dirty="0">
                  <a:ln>
                    <a:noFill/>
                  </a:ln>
                  <a:solidFill>
                    <a:srgbClr val="0432FF"/>
                  </a:solidFill>
                  <a:latin typeface="Arial" panose="020B0604020202020204" pitchFamily="34" charset="0"/>
                  <a:ea typeface="Arial" pitchFamily="2"/>
                  <a:cs typeface="Arial" panose="020B0604020202020204" pitchFamily="34" charset="0"/>
                </a:rPr>
                <a:t>de</a:t>
              </a:r>
              <a:r>
                <a:rPr lang="es-ES" sz="1600" i="0" u="none" strike="noStrike" cap="none" dirty="0">
                  <a:ln>
                    <a:noFill/>
                  </a:ln>
                  <a:solidFill>
                    <a:srgbClr val="0432FF"/>
                  </a:solidFill>
                  <a:latin typeface="Arial" panose="020B0604020202020204" pitchFamily="34" charset="0"/>
                  <a:ea typeface="Arial" pitchFamily="2"/>
                  <a:cs typeface="Arial" panose="020B0604020202020204" pitchFamily="34" charset="0"/>
                </a:rPr>
                <a:t> elementos de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baseline="0" dirty="0">
                  <a:solidFill>
                    <a:srgbClr val="0432FF"/>
                  </a:solidFill>
                  <a:latin typeface="Arial" panose="020B0604020202020204" pitchFamily="34" charset="0"/>
                  <a:ea typeface="Arial" pitchFamily="2"/>
                  <a:cs typeface="Arial" panose="020B0604020202020204" pitchFamily="34" charset="0"/>
                </a:rPr>
                <a:t>trabajo</a:t>
              </a: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ea typeface="Arial" pitchFamily="2"/>
                  <a:cs typeface="Arial" panose="020B0604020202020204" pitchFamily="34" charset="0"/>
                </a:rPr>
                <a:t> pendientes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ea typeface="Arial" pitchFamily="2"/>
                  <a:cs typeface="Arial" panose="020B0604020202020204" pitchFamily="34" charset="0"/>
                </a:rPr>
                <a:t>p</a:t>
              </a:r>
              <a:r>
                <a:rPr lang="es-ES" sz="1600" i="0" u="none" strike="noStrike" cap="none" baseline="0" dirty="0">
                  <a:ln>
                    <a:noFill/>
                  </a:ln>
                  <a:solidFill>
                    <a:srgbClr val="0432FF"/>
                  </a:solidFill>
                  <a:latin typeface="Arial" panose="020B0604020202020204" pitchFamily="34" charset="0"/>
                  <a:ea typeface="Arial" pitchFamily="2"/>
                  <a:cs typeface="Arial" panose="020B0604020202020204" pitchFamily="34" charset="0"/>
                </a:rPr>
                <a:t>ara</a:t>
              </a:r>
              <a:r>
                <a:rPr lang="es-ES" sz="1600" i="0" u="none" strike="noStrike" cap="none" dirty="0">
                  <a:ln>
                    <a:noFill/>
                  </a:ln>
                  <a:solidFill>
                    <a:srgbClr val="0432FF"/>
                  </a:solidFill>
                  <a:latin typeface="Arial" panose="020B0604020202020204" pitchFamily="34" charset="0"/>
                  <a:ea typeface="Arial" pitchFamily="2"/>
                  <a:cs typeface="Arial" panose="020B0604020202020204" pitchFamily="34" charset="0"/>
                </a:rPr>
                <a:t> un proyecto o producto</a:t>
              </a:r>
              <a:endPara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anose="020B0604020202020204" pitchFamily="34" charset="0"/>
                <a:ea typeface="Arial" pitchFamily="2"/>
                <a:cs typeface="Arial" panose="020B0604020202020204" pitchFamily="34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AFD046A-DED1-428E-9424-E09FC7618CA6}"/>
                </a:ext>
              </a:extLst>
            </p:cNvPr>
            <p:cNvCxnSpPr>
              <a:cxnSpLocks/>
            </p:cNvCxnSpPr>
            <p:nvPr/>
          </p:nvCxnSpPr>
          <p:spPr>
            <a:xfrm>
              <a:off x="1724025" y="4800448"/>
              <a:ext cx="342900" cy="0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64B9D3-596A-4C63-A78D-B2077CF61C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9475" y="5495773"/>
              <a:ext cx="0" cy="685952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3AFE71-B4AB-4073-AFC7-21CA5F71F5CE}"/>
                </a:ext>
              </a:extLst>
            </p:cNvPr>
            <p:cNvSpPr txBox="1"/>
            <p:nvPr/>
          </p:nvSpPr>
          <p:spPr>
            <a:xfrm>
              <a:off x="546096" y="6059181"/>
              <a:ext cx="577768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Selección de elementos del backlog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 serán desarrollados</a:t>
              </a:r>
              <a:endParaRPr lang="es-ES" sz="1600" i="0" u="none" strike="noStrike" cap="none" baseline="0" dirty="0">
                <a:ln>
                  <a:noFill/>
                </a:ln>
                <a:solidFill>
                  <a:srgbClr val="0432FF"/>
                </a:solidFill>
                <a:latin typeface="Arial" panose="020B0604020202020204" pitchFamily="34" charset="0"/>
                <a:ea typeface="Arial" pitchFamily="2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5C4E68-AF9F-41D8-B938-6DD7EB2AD090}"/>
                </a:ext>
              </a:extLst>
            </p:cNvPr>
            <p:cNvSpPr txBox="1"/>
            <p:nvPr/>
          </p:nvSpPr>
          <p:spPr>
            <a:xfrm>
              <a:off x="7889769" y="1895246"/>
              <a:ext cx="360690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Reunión diaria corta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colaboración, transparencia y sincronización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48CA36-152F-4C58-939A-1B8D3A977C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6188" y="2518393"/>
              <a:ext cx="292206" cy="182913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B0940-3278-4110-8400-0D88CB9EA08E}"/>
                </a:ext>
              </a:extLst>
            </p:cNvPr>
            <p:cNvSpPr txBox="1"/>
            <p:nvPr/>
          </p:nvSpPr>
          <p:spPr>
            <a:xfrm>
              <a:off x="5035338" y="6059180"/>
              <a:ext cx="360690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Reunión que se lleva a 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cabo al final de cada Sprint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8303BCB-7588-41BF-94AC-F70BD21B2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8375" y="5238446"/>
              <a:ext cx="0" cy="924229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A332A2-EAFE-429B-8F63-102681417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350" y="5238445"/>
              <a:ext cx="0" cy="924229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BEE143-761E-434C-A6BD-E1011F6A8B14}"/>
                </a:ext>
              </a:extLst>
            </p:cNvPr>
            <p:cNvSpPr txBox="1"/>
            <p:nvPr/>
          </p:nvSpPr>
          <p:spPr>
            <a:xfrm>
              <a:off x="9361418" y="2721828"/>
              <a:ext cx="360690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Características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adicionales para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  <a:tabLst>
                  <a:tab pos="0" algn="l"/>
                  <a:tab pos="448919" algn="l"/>
                  <a:tab pos="898199" algn="l"/>
                  <a:tab pos="1347480" algn="l"/>
                  <a:tab pos="1796760" algn="l"/>
                  <a:tab pos="2246040" algn="l"/>
                  <a:tab pos="2695320" algn="l"/>
                  <a:tab pos="3144600" algn="l"/>
                  <a:tab pos="3593880" algn="l"/>
                  <a:tab pos="4043159" algn="l"/>
                  <a:tab pos="4492440" algn="l"/>
                  <a:tab pos="4941719" algn="l"/>
                  <a:tab pos="5391000" algn="l"/>
                  <a:tab pos="5840280" algn="l"/>
                  <a:tab pos="6289560" algn="l"/>
                  <a:tab pos="6738840" algn="l"/>
                  <a:tab pos="7188120" algn="l"/>
                  <a:tab pos="7637400" algn="l"/>
                  <a:tab pos="8086679" algn="l"/>
                  <a:tab pos="8535960" algn="l"/>
                  <a:tab pos="8985240" algn="l"/>
                </a:tabLst>
              </a:pPr>
              <a:r>
                <a:rPr lang="es-ES" sz="16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producto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521B6B-D4BB-4452-97E8-C123CA0CC3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9641" y="3221150"/>
              <a:ext cx="292206" cy="182913"/>
            </a:xfrm>
            <a:prstGeom prst="straightConnector1">
              <a:avLst/>
            </a:prstGeom>
            <a:ln w="5715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A picture containing circle, graphics, text, screenshot&#10;&#10;Description automatically generated">
            <a:extLst>
              <a:ext uri="{FF2B5EF4-FFF2-40B4-BE49-F238E27FC236}">
                <a16:creationId xmlns:a16="http://schemas.microsoft.com/office/drawing/2014/main" id="{5C502A0E-89B5-4D36-AA95-12B12CB3C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39" y="1096451"/>
            <a:ext cx="2301616" cy="109117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46D120-3093-4489-BC76-26877595EDCD}"/>
              </a:ext>
            </a:extLst>
          </p:cNvPr>
          <p:cNvCxnSpPr>
            <a:cxnSpLocks/>
          </p:cNvCxnSpPr>
          <p:nvPr/>
        </p:nvCxnSpPr>
        <p:spPr>
          <a:xfrm flipH="1" flipV="1">
            <a:off x="2349327" y="2424223"/>
            <a:ext cx="3254853" cy="3880813"/>
          </a:xfrm>
          <a:prstGeom prst="straightConnector1">
            <a:avLst/>
          </a:prstGeom>
          <a:ln w="57150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A3D8DA-8A2B-4CFD-8E2F-739D028AD795}"/>
              </a:ext>
            </a:extLst>
          </p:cNvPr>
          <p:cNvSpPr txBox="1"/>
          <p:nvPr/>
        </p:nvSpPr>
        <p:spPr>
          <a:xfrm>
            <a:off x="-1996882" y="2133699"/>
            <a:ext cx="6624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Siguientes </a:t>
            </a:r>
            <a:r>
              <a:rPr lang="es-ES" sz="1800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Sprints</a:t>
            </a:r>
            <a:endParaRPr lang="es-ES" sz="18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5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Procedimiento en una Metodología Ágil (2/2)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34</a:t>
            </a:fld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80633-A05B-412E-95D9-0C122B37A1A9}"/>
              </a:ext>
            </a:extLst>
          </p:cNvPr>
          <p:cNvSpPr/>
          <p:nvPr/>
        </p:nvSpPr>
        <p:spPr>
          <a:xfrm>
            <a:off x="2212908" y="1156073"/>
            <a:ext cx="6966083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</a:rPr>
              <a:t>Ejemplo: SCRUM</a:t>
            </a:r>
          </a:p>
        </p:txBody>
      </p:sp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EAB727FD-A738-474D-B95A-8CDABDCB7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659211"/>
            <a:ext cx="8472467" cy="4645825"/>
          </a:xfrm>
          <a:prstGeom prst="rect">
            <a:avLst/>
          </a:prstGeom>
        </p:spPr>
      </p:pic>
      <p:graphicFrame>
        <p:nvGraphicFramePr>
          <p:cNvPr id="16" name="Table 22">
            <a:extLst>
              <a:ext uri="{FF2B5EF4-FFF2-40B4-BE49-F238E27FC236}">
                <a16:creationId xmlns:a16="http://schemas.microsoft.com/office/drawing/2014/main" id="{76F5426F-D6DC-4FD3-AA4B-DC7BBFB15688}"/>
              </a:ext>
            </a:extLst>
          </p:cNvPr>
          <p:cNvGraphicFramePr>
            <a:graphicFrameLocks noGrp="1"/>
          </p:cNvGraphicFramePr>
          <p:nvPr/>
        </p:nvGraphicFramePr>
        <p:xfrm>
          <a:off x="546096" y="6609771"/>
          <a:ext cx="10391870" cy="243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391870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197503"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https://www.scrum.org/resources/what-scrum-module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CD05FD5B-4336-4CD4-A068-C29F1F6DCAD5}"/>
              </a:ext>
            </a:extLst>
          </p:cNvPr>
          <p:cNvSpPr/>
          <p:nvPr/>
        </p:nvSpPr>
        <p:spPr>
          <a:xfrm>
            <a:off x="104813" y="3212432"/>
            <a:ext cx="1911246" cy="1870060"/>
          </a:xfrm>
          <a:prstGeom prst="wedgeRectCallout">
            <a:avLst>
              <a:gd name="adj1" fmla="val 65719"/>
              <a:gd name="adj2" fmla="val -4832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Product Owner:</a:t>
            </a:r>
          </a:p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Define un documento/artefacto con las historias de Usuario (requerimientos del cliente)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F3A14ACD-89DC-4F12-B223-FE7E5756D413}"/>
              </a:ext>
            </a:extLst>
          </p:cNvPr>
          <p:cNvSpPr/>
          <p:nvPr/>
        </p:nvSpPr>
        <p:spPr>
          <a:xfrm>
            <a:off x="130262" y="5482130"/>
            <a:ext cx="1911246" cy="998045"/>
          </a:xfrm>
          <a:prstGeom prst="wedgeRectCallout">
            <a:avLst>
              <a:gd name="adj1" fmla="val 63830"/>
              <a:gd name="adj2" fmla="val -94040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En el Backlog estarán todos los requerimientos del cliente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1897E201-A1F1-46EC-98D4-7F5C6FC21C50}"/>
              </a:ext>
            </a:extLst>
          </p:cNvPr>
          <p:cNvSpPr/>
          <p:nvPr/>
        </p:nvSpPr>
        <p:spPr>
          <a:xfrm>
            <a:off x="2823410" y="5687009"/>
            <a:ext cx="2145631" cy="871120"/>
          </a:xfrm>
          <a:prstGeom prst="wedgeRectCallout">
            <a:avLst>
              <a:gd name="adj1" fmla="val -14229"/>
              <a:gd name="adj2" fmla="val -73890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Envía necesidades al equipo Desarrollo</a:t>
            </a:r>
          </a:p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(Scrum Master)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15A94342-E07B-4E24-8B46-E171945C1D7E}"/>
              </a:ext>
            </a:extLst>
          </p:cNvPr>
          <p:cNvSpPr/>
          <p:nvPr/>
        </p:nvSpPr>
        <p:spPr>
          <a:xfrm>
            <a:off x="904794" y="1384687"/>
            <a:ext cx="3150966" cy="998045"/>
          </a:xfrm>
          <a:prstGeom prst="wedgeRectCallout">
            <a:avLst>
              <a:gd name="adj1" fmla="val 51083"/>
              <a:gd name="adj2" fmla="val 82484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Resultado del Sprint Planning</a:t>
            </a:r>
          </a:p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(Conjunto de requisitos que se deben hacer de 1 a 4 semanas)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0475B9BB-61BC-4C23-AF84-A96F17BAB048}"/>
              </a:ext>
            </a:extLst>
          </p:cNvPr>
          <p:cNvSpPr/>
          <p:nvPr/>
        </p:nvSpPr>
        <p:spPr>
          <a:xfrm>
            <a:off x="7700740" y="1113475"/>
            <a:ext cx="1948586" cy="996973"/>
          </a:xfrm>
          <a:prstGeom prst="wedgeRectCallout">
            <a:avLst>
              <a:gd name="adj1" fmla="val -110433"/>
              <a:gd name="adj2" fmla="val 168168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Tiempo del Proceso de Desarrollo (SDLC)</a:t>
            </a:r>
          </a:p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Scrum CORE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B0FA289-B1BE-43A8-A05C-45B946ADA154}"/>
              </a:ext>
            </a:extLst>
          </p:cNvPr>
          <p:cNvSpPr txBox="1"/>
          <p:nvPr/>
        </p:nvSpPr>
        <p:spPr>
          <a:xfrm>
            <a:off x="3406054" y="2751079"/>
            <a:ext cx="7218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</a:p>
          <a:p>
            <a:pPr algn="ctr"/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</a:t>
            </a:r>
            <a:endParaRPr lang="es-ES_trad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A08F32C-5644-4921-ABE5-D718DB7959CD}"/>
              </a:ext>
            </a:extLst>
          </p:cNvPr>
          <p:cNvSpPr/>
          <p:nvPr/>
        </p:nvSpPr>
        <p:spPr>
          <a:xfrm>
            <a:off x="9831880" y="1110252"/>
            <a:ext cx="1948586" cy="996973"/>
          </a:xfrm>
          <a:prstGeom prst="wedgeRectCallout">
            <a:avLst>
              <a:gd name="adj1" fmla="val -62272"/>
              <a:gd name="adj2" fmla="val 10076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Intervienen:</a:t>
            </a:r>
          </a:p>
          <a:p>
            <a:pPr algn="ctr"/>
            <a:r>
              <a:rPr lang="es-ES_tradnl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Master</a:t>
            </a:r>
          </a:p>
          <a:p>
            <a:pPr algn="ctr"/>
            <a:r>
              <a:rPr lang="es-ES_tradnl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 Teams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B7093-11F3-40F0-82DF-B7DF9574F06D}"/>
              </a:ext>
            </a:extLst>
          </p:cNvPr>
          <p:cNvSpPr/>
          <p:nvPr/>
        </p:nvSpPr>
        <p:spPr>
          <a:xfrm>
            <a:off x="7784433" y="2734895"/>
            <a:ext cx="637672" cy="461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17AD841A-AC0E-4570-A955-5BE9973C28C7}"/>
              </a:ext>
            </a:extLst>
          </p:cNvPr>
          <p:cNvSpPr/>
          <p:nvPr/>
        </p:nvSpPr>
        <p:spPr>
          <a:xfrm>
            <a:off x="8675031" y="2179026"/>
            <a:ext cx="2905673" cy="830605"/>
          </a:xfrm>
          <a:prstGeom prst="wedgeRectCallout">
            <a:avLst>
              <a:gd name="adj1" fmla="val -60779"/>
              <a:gd name="adj2" fmla="val 19121"/>
            </a:avLst>
          </a:prstGeom>
          <a:solidFill>
            <a:srgbClr val="0000CC"/>
          </a:solidFill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Reuniones Diarias del </a:t>
            </a:r>
            <a:r>
              <a:rPr lang="es-ES_tradnl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ES_tradnl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_tradn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Utilizando un </a:t>
            </a:r>
            <a:r>
              <a:rPr lang="es-ES_tradnl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</a:t>
            </a:r>
            <a:endParaRPr lang="es-ES_tradnl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_tradnl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¡Importante!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10CC6C33-9BF5-491E-8C3A-AB00CAF30AC5}"/>
              </a:ext>
            </a:extLst>
          </p:cNvPr>
          <p:cNvSpPr/>
          <p:nvPr/>
        </p:nvSpPr>
        <p:spPr>
          <a:xfrm>
            <a:off x="9499934" y="5150724"/>
            <a:ext cx="2145631" cy="871120"/>
          </a:xfrm>
          <a:prstGeom prst="wedgeRectCallout">
            <a:avLst>
              <a:gd name="adj1" fmla="val -80958"/>
              <a:gd name="adj2" fmla="val -36599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Verificación de las metas del Sprint actual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301DC0C3-3B4C-43E3-BA2A-2C00345A472D}"/>
              </a:ext>
            </a:extLst>
          </p:cNvPr>
          <p:cNvSpPr/>
          <p:nvPr/>
        </p:nvSpPr>
        <p:spPr>
          <a:xfrm>
            <a:off x="6997075" y="5667792"/>
            <a:ext cx="1948586" cy="871120"/>
          </a:xfrm>
          <a:prstGeom prst="wedgeRectCallout">
            <a:avLst>
              <a:gd name="adj1" fmla="val -60771"/>
              <a:gd name="adj2" fmla="val -102895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Reunión Análisis/Feedback Sprint Actual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531412-970D-468C-AC37-42B8918E0E87}"/>
              </a:ext>
            </a:extLst>
          </p:cNvPr>
          <p:cNvSpPr/>
          <p:nvPr/>
        </p:nvSpPr>
        <p:spPr>
          <a:xfrm>
            <a:off x="5103567" y="5436587"/>
            <a:ext cx="1652717" cy="9980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>
                <a:latin typeface="Arial" panose="020B0604020202020204" pitchFamily="34" charset="0"/>
                <a:cs typeface="Arial" panose="020B0604020202020204" pitchFamily="34" charset="0"/>
              </a:rPr>
              <a:t>Siguientes Sprint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836986-E747-487F-B08C-0CFBD1012BAF}"/>
              </a:ext>
            </a:extLst>
          </p:cNvPr>
          <p:cNvSpPr/>
          <p:nvPr/>
        </p:nvSpPr>
        <p:spPr>
          <a:xfrm>
            <a:off x="29737" y="2856277"/>
            <a:ext cx="468859" cy="43593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A4701A5-388E-48CD-998C-E342ADE01374}"/>
              </a:ext>
            </a:extLst>
          </p:cNvPr>
          <p:cNvSpPr/>
          <p:nvPr/>
        </p:nvSpPr>
        <p:spPr>
          <a:xfrm>
            <a:off x="28111" y="5218620"/>
            <a:ext cx="468859" cy="43593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7292D35-F24A-492C-86AA-2972AB33EBA4}"/>
              </a:ext>
            </a:extLst>
          </p:cNvPr>
          <p:cNvSpPr/>
          <p:nvPr/>
        </p:nvSpPr>
        <p:spPr>
          <a:xfrm>
            <a:off x="2496949" y="6086268"/>
            <a:ext cx="468859" cy="43593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3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296CF76-B012-435B-A4DA-E9B3FF30809B}"/>
              </a:ext>
            </a:extLst>
          </p:cNvPr>
          <p:cNvSpPr/>
          <p:nvPr/>
        </p:nvSpPr>
        <p:spPr>
          <a:xfrm>
            <a:off x="3777939" y="1198197"/>
            <a:ext cx="468859" cy="43593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4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1800858-5470-4F32-9D27-6F2E9378B725}"/>
              </a:ext>
            </a:extLst>
          </p:cNvPr>
          <p:cNvSpPr/>
          <p:nvPr/>
        </p:nvSpPr>
        <p:spPr>
          <a:xfrm>
            <a:off x="7387988" y="989401"/>
            <a:ext cx="468859" cy="43593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5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82B9BC-1B58-4CE1-B0C4-A66F788B2335}"/>
              </a:ext>
            </a:extLst>
          </p:cNvPr>
          <p:cNvSpPr/>
          <p:nvPr/>
        </p:nvSpPr>
        <p:spPr>
          <a:xfrm>
            <a:off x="11299253" y="2846774"/>
            <a:ext cx="468859" cy="43593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6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BC95B2-352C-4DA0-A441-80A57DADC566}"/>
              </a:ext>
            </a:extLst>
          </p:cNvPr>
          <p:cNvSpPr/>
          <p:nvPr/>
        </p:nvSpPr>
        <p:spPr>
          <a:xfrm>
            <a:off x="11346275" y="4820824"/>
            <a:ext cx="468859" cy="43593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7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DC71B22-8356-4D0D-8CA1-F17CA5BAC467}"/>
              </a:ext>
            </a:extLst>
          </p:cNvPr>
          <p:cNvSpPr/>
          <p:nvPr/>
        </p:nvSpPr>
        <p:spPr>
          <a:xfrm>
            <a:off x="8717592" y="5449825"/>
            <a:ext cx="468859" cy="435934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67805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285614"/>
            <a:ext cx="11042373" cy="866844"/>
          </a:xfrm>
        </p:spPr>
        <p:txBody>
          <a:bodyPr/>
          <a:lstStyle/>
          <a:p>
            <a:r>
              <a:rPr lang="es-ES_tradnl" dirty="0"/>
              <a:t>Resumen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BB32D-9F59-9DFD-A06D-F2A08835D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052" y="1314994"/>
            <a:ext cx="9734822" cy="5041356"/>
          </a:xfrm>
        </p:spPr>
        <p:txBody>
          <a:bodyPr>
            <a:normAutofit/>
          </a:bodyPr>
          <a:lstStyle/>
          <a:p>
            <a:pPr>
              <a:spcAft>
                <a:spcPts val="1000"/>
              </a:spcAft>
            </a:pPr>
            <a:r>
              <a:rPr lang="es-ES_tradnl" sz="2800" dirty="0">
                <a:solidFill>
                  <a:srgbClr val="0432FF"/>
                </a:solidFill>
              </a:rPr>
              <a:t>Definición de Arquitectura y Arquitecto de Software.</a:t>
            </a:r>
            <a:endParaRPr lang="en-CL" sz="2800" dirty="0">
              <a:solidFill>
                <a:srgbClr val="0432FF"/>
              </a:solidFill>
            </a:endParaRPr>
          </a:p>
          <a:p>
            <a:pPr>
              <a:spcAft>
                <a:spcPts val="1000"/>
              </a:spcAft>
            </a:pPr>
            <a:r>
              <a:rPr lang="es-ES_tradnl" sz="2800" dirty="0">
                <a:solidFill>
                  <a:srgbClr val="0432FF"/>
                </a:solidFill>
              </a:rPr>
              <a:t>Artefactos: Diagramas UML del sistema (Casos de uso, Clases, Secuencia, Estado).</a:t>
            </a:r>
            <a:endParaRPr lang="en-CL" sz="2800" dirty="0">
              <a:solidFill>
                <a:srgbClr val="0432FF"/>
              </a:solidFill>
            </a:endParaRPr>
          </a:p>
          <a:p>
            <a:pPr>
              <a:spcAft>
                <a:spcPts val="1000"/>
              </a:spcAft>
            </a:pPr>
            <a:r>
              <a:rPr lang="es-ES_tradnl" sz="2800" dirty="0">
                <a:solidFill>
                  <a:srgbClr val="0432FF"/>
                </a:solidFill>
              </a:rPr>
              <a:t>Definición de Historias de Usuario. Diferencias vs Casos de uso.</a:t>
            </a:r>
            <a:endParaRPr lang="en-CL" sz="2800" dirty="0">
              <a:solidFill>
                <a:srgbClr val="0432FF"/>
              </a:solidFill>
            </a:endParaRPr>
          </a:p>
          <a:p>
            <a:pPr>
              <a:spcAft>
                <a:spcPts val="1000"/>
              </a:spcAft>
            </a:pPr>
            <a:r>
              <a:rPr lang="es-ES_tradnl" sz="2800" dirty="0">
                <a:solidFill>
                  <a:srgbClr val="0432FF"/>
                </a:solidFill>
              </a:rPr>
              <a:t>Herramientas de Gestión de Proyectos de Software: JIRA, Visual </a:t>
            </a:r>
            <a:r>
              <a:rPr lang="es-ES_tradnl" sz="2800" dirty="0" err="1">
                <a:solidFill>
                  <a:srgbClr val="0432FF"/>
                </a:solidFill>
              </a:rPr>
              <a:t>Paradigm</a:t>
            </a:r>
            <a:r>
              <a:rPr lang="es-ES_tradnl" sz="2800" dirty="0">
                <a:solidFill>
                  <a:srgbClr val="0432FF"/>
                </a:solidFill>
              </a:rPr>
              <a:t>, </a:t>
            </a:r>
            <a:r>
              <a:rPr lang="es-ES_tradnl" sz="2800" dirty="0" err="1">
                <a:solidFill>
                  <a:srgbClr val="0432FF"/>
                </a:solidFill>
              </a:rPr>
              <a:t>JetBrains</a:t>
            </a:r>
            <a:r>
              <a:rPr lang="es-ES_tradnl" sz="2800" dirty="0">
                <a:solidFill>
                  <a:srgbClr val="0432FF"/>
                </a:solidFill>
              </a:rPr>
              <a:t>, otras.</a:t>
            </a:r>
            <a:endParaRPr lang="en-CL" sz="2800" dirty="0">
              <a:solidFill>
                <a:srgbClr val="0432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35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28820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A5CB88-2B6B-1EC7-D293-2AE38884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400" dirty="0"/>
              <a:t>Lección Importante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2F693-BD07-5704-DC6D-5EB082E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7055" y="6450155"/>
            <a:ext cx="2743200" cy="365125"/>
          </a:xfrm>
        </p:spPr>
        <p:txBody>
          <a:bodyPr/>
          <a:lstStyle/>
          <a:p>
            <a:fld id="{3AA8B298-836D-BF4F-8BF0-A4B0B62BAAF1}" type="slidenum">
              <a:rPr lang="es-ES_tradnl" smtClean="0"/>
              <a:pPr/>
              <a:t>36</a:t>
            </a:fld>
            <a:endParaRPr lang="es-ES_tradnl" dirty="0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E117D63A-0493-4993-94B1-693BD6CC5853}"/>
              </a:ext>
            </a:extLst>
          </p:cNvPr>
          <p:cNvSpPr/>
          <p:nvPr/>
        </p:nvSpPr>
        <p:spPr>
          <a:xfrm>
            <a:off x="847725" y="1542984"/>
            <a:ext cx="10125075" cy="2314641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s-ES" sz="18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tiempo es independiente del contexto: </a:t>
            </a:r>
            <a:r>
              <a:rPr lang="es-E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“ahorrar una semana la comienzo de un proyecto es tan bueno como ahorrarla al final”</a:t>
            </a:r>
            <a:r>
              <a:rPr lang="es-ES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“Una semana es una semana”</a:t>
            </a:r>
            <a:r>
              <a:rPr lang="es-ES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20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mucho más fácil </a:t>
            </a:r>
            <a:r>
              <a:rPr lang="es-E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ahorrar tiempo al inicio del proyecto</a:t>
            </a:r>
            <a:r>
              <a:rPr lang="es-ES" sz="2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(cuando los “entregables” son menos claros).</a:t>
            </a:r>
            <a:endParaRPr lang="en-NL" sz="20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B164BB30-5347-472E-A785-C3DC5C6C9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573" y="933478"/>
            <a:ext cx="590455" cy="5904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4B24CE-25D3-4617-94D5-F6B0349ACB4C}"/>
              </a:ext>
            </a:extLst>
          </p:cNvPr>
          <p:cNvSpPr/>
          <p:nvPr/>
        </p:nvSpPr>
        <p:spPr>
          <a:xfrm>
            <a:off x="847725" y="4743511"/>
            <a:ext cx="7258050" cy="11143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 usted aplica esto al proyecto de la asignatura?</a:t>
            </a:r>
          </a:p>
          <a:p>
            <a:endParaRPr lang="es-ES" sz="1800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¿Cuánto desearía tener algunos días “libres” antes del plazo?</a:t>
            </a:r>
            <a:endParaRPr lang="en-NL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yellow light bulb with purple lines&#10;&#10;Description automatically generated with low confidence">
            <a:extLst>
              <a:ext uri="{FF2B5EF4-FFF2-40B4-BE49-F238E27FC236}">
                <a16:creationId xmlns:a16="http://schemas.microsoft.com/office/drawing/2014/main" id="{194ACF3A-5DBA-4627-BC10-8FA5752E0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727" y="4035588"/>
            <a:ext cx="688873" cy="68887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54C3D2F-8B70-45C9-B854-EFED34B75969}"/>
              </a:ext>
            </a:extLst>
          </p:cNvPr>
          <p:cNvSpPr txBox="1"/>
          <p:nvPr/>
        </p:nvSpPr>
        <p:spPr>
          <a:xfrm>
            <a:off x="10670381" y="6415170"/>
            <a:ext cx="604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0000C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Fin</a:t>
            </a:r>
            <a:endParaRPr lang="en-NL" sz="2000" dirty="0">
              <a:solidFill>
                <a:srgbClr val="0000CC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47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C4BB22C-F03C-4EBF-A2B9-F6F54332A3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55741" y="3507320"/>
            <a:ext cx="2346248" cy="3375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y Arquitectura del Software. Artefactos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4</a:t>
            </a:fld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CCF7D7-8C41-4250-9673-80E60B56E367}"/>
              </a:ext>
            </a:extLst>
          </p:cNvPr>
          <p:cNvSpPr/>
          <p:nvPr/>
        </p:nvSpPr>
        <p:spPr>
          <a:xfrm>
            <a:off x="2214970" y="1078105"/>
            <a:ext cx="7762059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Arquitectónico </a:t>
            </a:r>
            <a:r>
              <a:rPr lang="es-ES" sz="1800" dirty="0">
                <a:solidFill>
                  <a:srgbClr val="0432FF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→ </a:t>
            </a:r>
            <a:r>
              <a:rPr lang="es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Artefactos</a:t>
            </a:r>
            <a:r>
              <a:rPr lang="es-ES" sz="1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elementos del diseño del software</a:t>
            </a:r>
            <a:endParaRPr lang="en-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1792ABBE-279B-4A9A-87F2-5A32EE687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250222"/>
              </p:ext>
            </p:extLst>
          </p:nvPr>
        </p:nvGraphicFramePr>
        <p:xfrm>
          <a:off x="1039251" y="1462399"/>
          <a:ext cx="10113498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3097">
                  <a:extLst>
                    <a:ext uri="{9D8B030D-6E8A-4147-A177-3AD203B41FA5}">
                      <a16:colId xmlns:a16="http://schemas.microsoft.com/office/drawing/2014/main" val="2237722413"/>
                    </a:ext>
                  </a:extLst>
                </a:gridCol>
                <a:gridCol w="3071195">
                  <a:extLst>
                    <a:ext uri="{9D8B030D-6E8A-4147-A177-3AD203B41FA5}">
                      <a16:colId xmlns:a16="http://schemas.microsoft.com/office/drawing/2014/main" val="3963618992"/>
                    </a:ext>
                  </a:extLst>
                </a:gridCol>
                <a:gridCol w="3489206">
                  <a:extLst>
                    <a:ext uri="{9D8B030D-6E8A-4147-A177-3AD203B41FA5}">
                      <a16:colId xmlns:a16="http://schemas.microsoft.com/office/drawing/2014/main" val="3837969878"/>
                    </a:ext>
                  </a:extLst>
                </a:gridCol>
              </a:tblGrid>
              <a:tr h="519912">
                <a:tc>
                  <a:txBody>
                    <a:bodyPr/>
                    <a:lstStyle/>
                    <a:p>
                      <a:pPr algn="ctr"/>
                      <a:endParaRPr lang="es-ES_tradnl" sz="16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sz="16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Diagramas Arquitectónicos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6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Diagramas </a:t>
                      </a:r>
                    </a:p>
                    <a:p>
                      <a:pPr algn="ctr"/>
                      <a:r>
                        <a:rPr lang="es-ES_tradnl" sz="1600" noProof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(UML) Unified Modeling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821523"/>
                  </a:ext>
                </a:extLst>
              </a:tr>
              <a:tr h="1353065"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_tradnl" sz="16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Documentan</a:t>
                      </a: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aspectos técnicos de la implementación del diseño: dependencias, requerimientos, restricciones, objetivos, otros.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_tradnl" sz="16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Describen los componentes, interacciones, restricciones, límites, patrones de arquitectura.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_tradnl" sz="16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_tradnl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Visualizan la estructura, diseño, arquitectura e implementación del software mediante un lenguaje común.</a:t>
                      </a:r>
                    </a:p>
                    <a:p>
                      <a:pPr marL="742950" lvl="1" indent="-285750" algn="just">
                        <a:buFont typeface="Wingdings" panose="05000000000000000000" pitchFamily="2" charset="2"/>
                        <a:buChar char="q"/>
                      </a:pPr>
                      <a:endParaRPr lang="es-ES_tradnl" sz="1600" noProof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95657"/>
                  </a:ext>
                </a:extLst>
              </a:tr>
            </a:tbl>
          </a:graphicData>
        </a:graphic>
      </p:graphicFrame>
      <p:pic>
        <p:nvPicPr>
          <p:cNvPr id="18" name="Picture 17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EBDCFF26-F4E9-4677-B912-14999B940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791" y="4112708"/>
            <a:ext cx="2743200" cy="1643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EAE0D4-BEB6-4352-92CE-749275F2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37" y="3422458"/>
            <a:ext cx="3324391" cy="3371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2986C2-5450-9E77-974F-D1112054D0BB}"/>
              </a:ext>
            </a:extLst>
          </p:cNvPr>
          <p:cNvSpPr txBox="1"/>
          <p:nvPr/>
        </p:nvSpPr>
        <p:spPr>
          <a:xfrm>
            <a:off x="9632707" y="6075144"/>
            <a:ext cx="1432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Ejemplos</a:t>
            </a:r>
          </a:p>
          <a:p>
            <a:r>
              <a:rPr lang="es-ES_tradnl" dirty="0"/>
              <a:t>Referenciales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17C042-07F1-D82C-ECAB-CB4CD57B0667}"/>
              </a:ext>
            </a:extLst>
          </p:cNvPr>
          <p:cNvCxnSpPr/>
          <p:nvPr/>
        </p:nvCxnSpPr>
        <p:spPr>
          <a:xfrm flipH="1" flipV="1">
            <a:off x="9161417" y="6017623"/>
            <a:ext cx="139337" cy="338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0A702C-D261-B06C-979B-48B01BB9CD41}"/>
              </a:ext>
            </a:extLst>
          </p:cNvPr>
          <p:cNvCxnSpPr>
            <a:cxnSpLocks/>
          </p:cNvCxnSpPr>
          <p:nvPr/>
        </p:nvCxnSpPr>
        <p:spPr>
          <a:xfrm flipH="1">
            <a:off x="8580695" y="6398309"/>
            <a:ext cx="720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818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8CED0-B25E-4B41-AA5B-0861CAFC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132" y="1118467"/>
            <a:ext cx="6981825" cy="523636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y Arquitectura del Software. Artefactos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5</a:t>
            </a:fld>
            <a:endParaRPr lang="es-ES_tradnl"/>
          </a:p>
        </p:txBody>
      </p:sp>
      <p:graphicFrame>
        <p:nvGraphicFramePr>
          <p:cNvPr id="11" name="Table 22">
            <a:extLst>
              <a:ext uri="{FF2B5EF4-FFF2-40B4-BE49-F238E27FC236}">
                <a16:creationId xmlns:a16="http://schemas.microsoft.com/office/drawing/2014/main" id="{9705B7B2-F7AE-4B13-A2D6-CD4A20C96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960058"/>
              </p:ext>
            </p:extLst>
          </p:nvPr>
        </p:nvGraphicFramePr>
        <p:xfrm>
          <a:off x="546096" y="6447846"/>
          <a:ext cx="10391870" cy="3962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391870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The Software Architecture Chronicles, a series of posts about Software Architecture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https://herbertograca.com/tag/software-architecture/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       Relatives of Onion Architecture: Hexagonal and Clean Architecture Annotations #70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https://github.com/xmolecules/jmolecules/discussions/70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F672035-D214-4E23-A25D-F4F6E4877E38}"/>
              </a:ext>
            </a:extLst>
          </p:cNvPr>
          <p:cNvGrpSpPr/>
          <p:nvPr/>
        </p:nvGrpSpPr>
        <p:grpSpPr>
          <a:xfrm>
            <a:off x="2444878" y="1990861"/>
            <a:ext cx="7287924" cy="3805547"/>
            <a:chOff x="1902613" y="1895164"/>
            <a:chExt cx="7287924" cy="380554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0145E6E-887C-4650-8BCA-C78555443460}"/>
                </a:ext>
              </a:extLst>
            </p:cNvPr>
            <p:cNvSpPr/>
            <p:nvPr/>
          </p:nvSpPr>
          <p:spPr>
            <a:xfrm>
              <a:off x="4733925" y="5495924"/>
              <a:ext cx="790575" cy="204787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E61B9C7-9EE8-4A04-AD75-F79300F1AF02}"/>
                </a:ext>
              </a:extLst>
            </p:cNvPr>
            <p:cNvSpPr/>
            <p:nvPr/>
          </p:nvSpPr>
          <p:spPr>
            <a:xfrm>
              <a:off x="6032654" y="3813186"/>
              <a:ext cx="790575" cy="204787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5D9DDF-BA3D-49AA-A2F4-BD598B581161}"/>
                </a:ext>
              </a:extLst>
            </p:cNvPr>
            <p:cNvSpPr/>
            <p:nvPr/>
          </p:nvSpPr>
          <p:spPr>
            <a:xfrm>
              <a:off x="5095876" y="2744247"/>
              <a:ext cx="1056187" cy="356935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FB1A2D-26A4-4B64-8449-FF008AF1F747}"/>
                </a:ext>
              </a:extLst>
            </p:cNvPr>
            <p:cNvSpPr/>
            <p:nvPr/>
          </p:nvSpPr>
          <p:spPr>
            <a:xfrm rot="17408857">
              <a:off x="3262313" y="2911209"/>
              <a:ext cx="1056187" cy="273590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186D774-9B14-4143-A46B-8A4FD7A55DCB}"/>
                </a:ext>
              </a:extLst>
            </p:cNvPr>
            <p:cNvSpPr/>
            <p:nvPr/>
          </p:nvSpPr>
          <p:spPr>
            <a:xfrm>
              <a:off x="5228681" y="4802123"/>
              <a:ext cx="790575" cy="204787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0B5567-E666-492E-81E3-0A6A3848CC5A}"/>
                </a:ext>
              </a:extLst>
            </p:cNvPr>
            <p:cNvSpPr/>
            <p:nvPr/>
          </p:nvSpPr>
          <p:spPr>
            <a:xfrm>
              <a:off x="7131403" y="4696489"/>
              <a:ext cx="2059134" cy="866844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5DC649-9A5B-4D2B-93BD-A328BE6A3B4B}"/>
                </a:ext>
              </a:extLst>
            </p:cNvPr>
            <p:cNvSpPr/>
            <p:nvPr/>
          </p:nvSpPr>
          <p:spPr>
            <a:xfrm rot="3600000">
              <a:off x="6032655" y="3170319"/>
              <a:ext cx="790575" cy="204787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B62EFEE-32AE-432A-BDDB-B4D0D3DE19D2}"/>
                </a:ext>
              </a:extLst>
            </p:cNvPr>
            <p:cNvSpPr/>
            <p:nvPr/>
          </p:nvSpPr>
          <p:spPr>
            <a:xfrm rot="17584718">
              <a:off x="4367913" y="3307003"/>
              <a:ext cx="790575" cy="204787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965D519-E0C4-4936-B1C5-30F4E63A4F7F}"/>
                </a:ext>
              </a:extLst>
            </p:cNvPr>
            <p:cNvSpPr/>
            <p:nvPr/>
          </p:nvSpPr>
          <p:spPr>
            <a:xfrm>
              <a:off x="5228680" y="3750467"/>
              <a:ext cx="790575" cy="204787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C47FD98-1111-4E9B-B1F2-FEC5C42A88C6}"/>
                </a:ext>
              </a:extLst>
            </p:cNvPr>
            <p:cNvSpPr/>
            <p:nvPr/>
          </p:nvSpPr>
          <p:spPr>
            <a:xfrm rot="4348322">
              <a:off x="6402703" y="3183986"/>
              <a:ext cx="790575" cy="204787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F99B6D7-D086-4126-8DC4-F01023355F90}"/>
                </a:ext>
              </a:extLst>
            </p:cNvPr>
            <p:cNvSpPr/>
            <p:nvPr/>
          </p:nvSpPr>
          <p:spPr>
            <a:xfrm>
              <a:off x="1902613" y="3498850"/>
              <a:ext cx="790575" cy="436519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0D5A6FD-B263-476F-A0F7-C7A4C367DB7F}"/>
                </a:ext>
              </a:extLst>
            </p:cNvPr>
            <p:cNvSpPr/>
            <p:nvPr/>
          </p:nvSpPr>
          <p:spPr>
            <a:xfrm>
              <a:off x="5873130" y="3577802"/>
              <a:ext cx="790575" cy="204787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62D337F-78F5-461C-B1A2-191E0FF69FA8}"/>
                </a:ext>
              </a:extLst>
            </p:cNvPr>
            <p:cNvSpPr/>
            <p:nvPr/>
          </p:nvSpPr>
          <p:spPr>
            <a:xfrm>
              <a:off x="1903996" y="4503573"/>
              <a:ext cx="790575" cy="436519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8962913-5E99-443D-9AC7-7C911F42E96E}"/>
                </a:ext>
              </a:extLst>
            </p:cNvPr>
            <p:cNvSpPr/>
            <p:nvPr/>
          </p:nvSpPr>
          <p:spPr>
            <a:xfrm rot="19530178">
              <a:off x="3970650" y="1895164"/>
              <a:ext cx="995031" cy="574064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7BF11A-7711-44D9-A74F-ED9795A1AB29}"/>
                </a:ext>
              </a:extLst>
            </p:cNvPr>
            <p:cNvSpPr/>
            <p:nvPr/>
          </p:nvSpPr>
          <p:spPr>
            <a:xfrm>
              <a:off x="1906691" y="2078721"/>
              <a:ext cx="790575" cy="436519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D21EA0-C497-4DEB-8542-29A1F8EA3E91}"/>
                </a:ext>
              </a:extLst>
            </p:cNvPr>
            <p:cNvSpPr/>
            <p:nvPr/>
          </p:nvSpPr>
          <p:spPr>
            <a:xfrm rot="18628212">
              <a:off x="4072878" y="5070251"/>
              <a:ext cx="790575" cy="436519"/>
            </a:xfrm>
            <a:prstGeom prst="ellipse">
              <a:avLst/>
            </a:prstGeom>
            <a:noFill/>
            <a:ln w="28575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552B4C6B-0807-4329-9BB5-1DED60EDF8E3}"/>
              </a:ext>
            </a:extLst>
          </p:cNvPr>
          <p:cNvSpPr/>
          <p:nvPr/>
        </p:nvSpPr>
        <p:spPr>
          <a:xfrm>
            <a:off x="723015" y="1113019"/>
            <a:ext cx="1840648" cy="16832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Ejemplo:</a:t>
            </a:r>
          </a:p>
          <a:p>
            <a:pPr algn="ctr"/>
            <a:r>
              <a:rPr lang="es-ES_tradnl" sz="17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Arquitectónico</a:t>
            </a:r>
          </a:p>
          <a:p>
            <a:pPr algn="ctr"/>
            <a:r>
              <a:rPr lang="es-ES_tradnl" sz="17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  <a:p>
            <a:pPr algn="ctr"/>
            <a:r>
              <a:rPr lang="es-ES_tradnl" sz="17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</a:t>
            </a:r>
          </a:p>
          <a:p>
            <a:pPr algn="ctr"/>
            <a:r>
              <a:rPr lang="es-ES_tradnl" sz="17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Estructurado</a:t>
            </a:r>
            <a:endParaRPr lang="es-ES_tradnl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45CB19-8808-4D44-AD84-8829EB070306}"/>
              </a:ext>
            </a:extLst>
          </p:cNvPr>
          <p:cNvSpPr txBox="1"/>
          <p:nvPr/>
        </p:nvSpPr>
        <p:spPr>
          <a:xfrm>
            <a:off x="817894" y="3703209"/>
            <a:ext cx="1568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Sub-módulos</a:t>
            </a:r>
            <a:endParaRPr lang="es-ES_trad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74542E-0C37-4C5B-A854-D1BD7448EDAA}"/>
              </a:ext>
            </a:extLst>
          </p:cNvPr>
          <p:cNvSpPr txBox="1"/>
          <p:nvPr/>
        </p:nvSpPr>
        <p:spPr>
          <a:xfrm>
            <a:off x="761822" y="4072541"/>
            <a:ext cx="1821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</a:t>
            </a:r>
            <a:endParaRPr lang="es-ES_tradnl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1E8CF4-6125-4FAD-8B78-6A22A2A52C64}"/>
              </a:ext>
            </a:extLst>
          </p:cNvPr>
          <p:cNvSpPr txBox="1"/>
          <p:nvPr/>
        </p:nvSpPr>
        <p:spPr>
          <a:xfrm>
            <a:off x="1075071" y="3319123"/>
            <a:ext cx="1054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Módulos</a:t>
            </a:r>
            <a:endParaRPr lang="es-ES_tradn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EA380F-81EC-41C1-A03C-66FA5D5B11D9}"/>
              </a:ext>
            </a:extLst>
          </p:cNvPr>
          <p:cNvSpPr txBox="1"/>
          <p:nvPr/>
        </p:nvSpPr>
        <p:spPr>
          <a:xfrm>
            <a:off x="1270132" y="4449194"/>
            <a:ext cx="842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Flujo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4253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 y Arquitectura del Software. Artefactos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6</a:t>
            </a:fld>
            <a:endParaRPr lang="es-ES_trad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290674-EF66-4C9E-918E-2C02F8FA14EC}"/>
              </a:ext>
            </a:extLst>
          </p:cNvPr>
          <p:cNvSpPr/>
          <p:nvPr/>
        </p:nvSpPr>
        <p:spPr>
          <a:xfrm>
            <a:off x="1585193" y="1316651"/>
            <a:ext cx="9036231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Diagramas UML (</a:t>
            </a:r>
            <a:r>
              <a:rPr lang="en-U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Unified Modeling Language</a:t>
            </a:r>
            <a:r>
              <a:rPr lang="es-ES" sz="18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NL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7B837659-7BB8-43CC-90EB-54810FF3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814" y="1992924"/>
            <a:ext cx="4958988" cy="4248200"/>
          </a:xfrm>
          <a:prstGeom prst="rect">
            <a:avLst/>
          </a:prstGeom>
        </p:spPr>
      </p:pic>
      <p:graphicFrame>
        <p:nvGraphicFramePr>
          <p:cNvPr id="33" name="Table 22">
            <a:extLst>
              <a:ext uri="{FF2B5EF4-FFF2-40B4-BE49-F238E27FC236}">
                <a16:creationId xmlns:a16="http://schemas.microsoft.com/office/drawing/2014/main" id="{7AE18913-7550-43E0-9D24-5D4BF36F6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925449"/>
              </p:ext>
            </p:extLst>
          </p:nvPr>
        </p:nvGraphicFramePr>
        <p:xfrm>
          <a:off x="546096" y="6447846"/>
          <a:ext cx="10391870" cy="3962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391870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UML Tutorials - </a:t>
                      </a:r>
                      <a:r>
                        <a:rPr lang="en-US" sz="1000" b="1" kern="120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Herong's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Tutorial Examples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http://www.herongyang.com/UML/Introduction-UML-Diagrams.html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             UML-Diagrams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https://www.javatpoint.com/uml-diagrams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F846C3F-D2DD-4151-A1DA-8A5E194B3949}"/>
              </a:ext>
            </a:extLst>
          </p:cNvPr>
          <p:cNvSpPr/>
          <p:nvPr/>
        </p:nvSpPr>
        <p:spPr>
          <a:xfrm>
            <a:off x="1727796" y="2198363"/>
            <a:ext cx="1819818" cy="657225"/>
          </a:xfrm>
          <a:prstGeom prst="wedgeRectCallout">
            <a:avLst>
              <a:gd name="adj1" fmla="val 62749"/>
              <a:gd name="adj2" fmla="val 813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Comportamiento dinámico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3C0B1E17-3AF9-4447-B339-CE0145CE739B}"/>
              </a:ext>
            </a:extLst>
          </p:cNvPr>
          <p:cNvSpPr/>
          <p:nvPr/>
        </p:nvSpPr>
        <p:spPr>
          <a:xfrm flipH="1">
            <a:off x="8586335" y="2205362"/>
            <a:ext cx="1352010" cy="657226"/>
          </a:xfrm>
          <a:prstGeom prst="wedgeRectCallout">
            <a:avLst>
              <a:gd name="adj1" fmla="val 62749"/>
              <a:gd name="adj2" fmla="val 813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chemeClr val="tx1"/>
                </a:solidFill>
              </a:rPr>
              <a:t>Vista estática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4C328E-C078-44A2-9021-11BDE7E16B36}"/>
              </a:ext>
            </a:extLst>
          </p:cNvPr>
          <p:cNvGrpSpPr/>
          <p:nvPr/>
        </p:nvGrpSpPr>
        <p:grpSpPr>
          <a:xfrm>
            <a:off x="4381456" y="3605916"/>
            <a:ext cx="4678690" cy="2594860"/>
            <a:chOff x="4253860" y="3605916"/>
            <a:chExt cx="4678690" cy="259486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487847-8E70-4A16-8A9C-35A8173BF2F0}"/>
                </a:ext>
              </a:extLst>
            </p:cNvPr>
            <p:cNvGrpSpPr/>
            <p:nvPr/>
          </p:nvGrpSpPr>
          <p:grpSpPr>
            <a:xfrm>
              <a:off x="4253860" y="3658170"/>
              <a:ext cx="4293743" cy="2542606"/>
              <a:chOff x="4253860" y="3658170"/>
              <a:chExt cx="4293743" cy="254260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AFD6521-E2C4-4EBF-94ED-7A159B8B30C8}"/>
                  </a:ext>
                </a:extLst>
              </p:cNvPr>
              <p:cNvSpPr/>
              <p:nvPr/>
            </p:nvSpPr>
            <p:spPr>
              <a:xfrm>
                <a:off x="7074395" y="3658170"/>
                <a:ext cx="1473208" cy="318387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1545051-DBE5-41A2-8346-57234DD6C30C}"/>
                  </a:ext>
                </a:extLst>
              </p:cNvPr>
              <p:cNvSpPr/>
              <p:nvPr/>
            </p:nvSpPr>
            <p:spPr>
              <a:xfrm>
                <a:off x="4253860" y="3957830"/>
                <a:ext cx="1723249" cy="29959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CB6E47B-1778-4993-95E5-1DC14C3EC3A6}"/>
                  </a:ext>
                </a:extLst>
              </p:cNvPr>
              <p:cNvSpPr/>
              <p:nvPr/>
            </p:nvSpPr>
            <p:spPr>
              <a:xfrm>
                <a:off x="4266516" y="4298007"/>
                <a:ext cx="1723249" cy="299592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0466CB9-5561-4181-BEE8-846DC3A81358}"/>
                  </a:ext>
                </a:extLst>
              </p:cNvPr>
              <p:cNvSpPr/>
              <p:nvPr/>
            </p:nvSpPr>
            <p:spPr>
              <a:xfrm>
                <a:off x="5114925" y="5719764"/>
                <a:ext cx="747713" cy="4810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dirty="0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9FD2B1-0CC4-43E7-A3F8-F03B2EBB2B2F}"/>
                </a:ext>
              </a:extLst>
            </p:cNvPr>
            <p:cNvSpPr txBox="1"/>
            <p:nvPr/>
          </p:nvSpPr>
          <p:spPr>
            <a:xfrm>
              <a:off x="8046725" y="3605916"/>
              <a:ext cx="8858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s-ES" dirty="0">
                  <a:solidFill>
                    <a:srgbClr val="0432FF"/>
                  </a:solidFill>
                </a:rPr>
                <a:t>*</a:t>
              </a:r>
              <a:endParaRPr lang="es-ES_tradnl" i="1" dirty="0">
                <a:solidFill>
                  <a:srgbClr val="0432FF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98655F-AF0B-4E81-8A38-782D70D3E3F2}"/>
                </a:ext>
              </a:extLst>
            </p:cNvPr>
            <p:cNvSpPr txBox="1"/>
            <p:nvPr/>
          </p:nvSpPr>
          <p:spPr>
            <a:xfrm>
              <a:off x="5419725" y="5747314"/>
              <a:ext cx="8858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s-ES" dirty="0">
                  <a:solidFill>
                    <a:srgbClr val="0432FF"/>
                  </a:solidFill>
                </a:rPr>
                <a:t>*</a:t>
              </a:r>
              <a:endParaRPr lang="es-ES_tradnl" i="1" dirty="0">
                <a:solidFill>
                  <a:srgbClr val="0432FF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6427B6-9B3E-B26C-D8FF-25891B9ED8F3}"/>
              </a:ext>
            </a:extLst>
          </p:cNvPr>
          <p:cNvSpPr txBox="1"/>
          <p:nvPr/>
        </p:nvSpPr>
        <p:spPr>
          <a:xfrm>
            <a:off x="9359536" y="4911634"/>
            <a:ext cx="210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CC"/>
                </a:solidFill>
              </a:rPr>
              <a:t>*: ya vistos en clases</a:t>
            </a:r>
          </a:p>
        </p:txBody>
      </p:sp>
    </p:spTree>
    <p:extLst>
      <p:ext uri="{BB962C8B-B14F-4D97-AF65-F5344CB8AC3E}">
        <p14:creationId xmlns:p14="http://schemas.microsoft.com/office/powerpoint/2010/main" val="396020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UML: Diagrama de Casos de Uso del Sistema (1/6)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7</a:t>
            </a:fld>
            <a:endParaRPr lang="es-ES_trad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290674-EF66-4C9E-918E-2C02F8FA14EC}"/>
              </a:ext>
            </a:extLst>
          </p:cNvPr>
          <p:cNvSpPr/>
          <p:nvPr/>
        </p:nvSpPr>
        <p:spPr>
          <a:xfrm>
            <a:off x="674361" y="1269429"/>
            <a:ext cx="11054352" cy="3651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uso</a:t>
            </a:r>
            <a:r>
              <a:rPr lang="es-E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una técnica para levantar requisitos de un sistema</a:t>
            </a:r>
            <a:endParaRPr lang="en-NL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3" name="Table 22">
            <a:extLst>
              <a:ext uri="{FF2B5EF4-FFF2-40B4-BE49-F238E27FC236}">
                <a16:creationId xmlns:a16="http://schemas.microsoft.com/office/drawing/2014/main" id="{7AE18913-7550-43E0-9D24-5D4BF36F6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552389"/>
              </p:ext>
            </p:extLst>
          </p:nvPr>
        </p:nvGraphicFramePr>
        <p:xfrm>
          <a:off x="546096" y="6447846"/>
          <a:ext cx="10391870" cy="370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391870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Use Case Diagram: Banking Systems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https://online.visual-paradigm.com/diagrams/templates/use-case-diagram/use-case-diagram-banking-system/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AE760CB2-937B-4A4D-9DC1-1CC817A1A578}"/>
              </a:ext>
            </a:extLst>
          </p:cNvPr>
          <p:cNvGrpSpPr/>
          <p:nvPr/>
        </p:nvGrpSpPr>
        <p:grpSpPr>
          <a:xfrm>
            <a:off x="3295171" y="1974873"/>
            <a:ext cx="5045133" cy="3102439"/>
            <a:chOff x="3096459" y="2332583"/>
            <a:chExt cx="5045133" cy="310243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8CF4F6F-7584-4E88-A92B-31A6291D62A1}"/>
                </a:ext>
              </a:extLst>
            </p:cNvPr>
            <p:cNvGrpSpPr/>
            <p:nvPr/>
          </p:nvGrpSpPr>
          <p:grpSpPr>
            <a:xfrm>
              <a:off x="3096459" y="2332583"/>
              <a:ext cx="5045133" cy="3102439"/>
              <a:chOff x="3187621" y="2339164"/>
              <a:chExt cx="5576182" cy="3429000"/>
            </a:xfrm>
          </p:grpSpPr>
          <p:pic>
            <p:nvPicPr>
              <p:cNvPr id="4" name="Picture 3" descr="A picture containing text, diagram, screenshot, design&#10;&#10;Description automatically generated">
                <a:extLst>
                  <a:ext uri="{FF2B5EF4-FFF2-40B4-BE49-F238E27FC236}">
                    <a16:creationId xmlns:a16="http://schemas.microsoft.com/office/drawing/2014/main" id="{4C5E8225-1C18-4D37-8F7C-B0C5C6EA53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7621" y="2339164"/>
                <a:ext cx="5576182" cy="3429000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F1BDD-B1F7-413E-B39A-AB1B8582EE62}"/>
                  </a:ext>
                </a:extLst>
              </p:cNvPr>
              <p:cNvSpPr txBox="1"/>
              <p:nvPr/>
            </p:nvSpPr>
            <p:spPr>
              <a:xfrm>
                <a:off x="3264912" y="2390408"/>
                <a:ext cx="1251556" cy="408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>
                    <a:solidFill>
                      <a:srgbClr val="0432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Actores</a:t>
                </a:r>
                <a:endParaRPr lang="en-N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B72C6F5-C093-44C7-90EF-43460F7E4A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993" y="2798616"/>
                <a:ext cx="181061" cy="160103"/>
              </a:xfrm>
              <a:prstGeom prst="straightConnector1">
                <a:avLst/>
              </a:prstGeom>
              <a:ln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6384AAA-8083-4E29-910B-447C8C5E1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5993" y="2798616"/>
                <a:ext cx="0" cy="1723084"/>
              </a:xfrm>
              <a:prstGeom prst="straightConnector1">
                <a:avLst/>
              </a:prstGeom>
              <a:ln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0984EB8-46D6-4805-86DD-BF94E1200325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7172576" y="2594512"/>
                <a:ext cx="277711" cy="0"/>
              </a:xfrm>
              <a:prstGeom prst="straightConnector1">
                <a:avLst/>
              </a:prstGeom>
              <a:ln>
                <a:solidFill>
                  <a:srgbClr val="0432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040FAE-6401-4768-A9F1-66C0C67A299C}"/>
                </a:ext>
              </a:extLst>
            </p:cNvPr>
            <p:cNvSpPr txBox="1"/>
            <p:nvPr/>
          </p:nvSpPr>
          <p:spPr>
            <a:xfrm>
              <a:off x="6953169" y="2378947"/>
              <a:ext cx="105448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Sistema</a:t>
              </a:r>
              <a:endParaRPr lang="en-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64D5D9A-AD6D-4A2E-8AED-E02EFDD0D708}"/>
              </a:ext>
            </a:extLst>
          </p:cNvPr>
          <p:cNvSpPr/>
          <p:nvPr/>
        </p:nvSpPr>
        <p:spPr>
          <a:xfrm>
            <a:off x="330906" y="1967456"/>
            <a:ext cx="2710002" cy="310985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</a:t>
            </a:r>
            <a:r>
              <a:rPr lang="es-ES" sz="1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requerimientos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1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6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Utilidad durante las pruebas.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6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caso de uso se concentra en un escenario específico y describe la interacción entre un </a:t>
            </a:r>
            <a:r>
              <a:rPr lang="es-ES" sz="1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el </a:t>
            </a:r>
            <a:r>
              <a:rPr lang="es-ES" sz="1600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NL" sz="16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8C737C-DF79-4AC6-9585-0ED10F9AE0AE}"/>
              </a:ext>
            </a:extLst>
          </p:cNvPr>
          <p:cNvSpPr/>
          <p:nvPr/>
        </p:nvSpPr>
        <p:spPr>
          <a:xfrm>
            <a:off x="8585170" y="1974074"/>
            <a:ext cx="3266584" cy="310985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Actores: usuarios, sistemas, hardware.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6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Cada resultado (salida) tiene un valor para cada uno de los actores.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6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Existen variaciones para situaciones excepcionales.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s-ES" sz="16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sz="1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Enfatiza en qué hace el sistema (no en cómo lo hace).</a:t>
            </a:r>
            <a:endParaRPr lang="es-ES_tradnl" sz="1600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1CC8FFC-0E3F-4ED4-BF24-7B97A3823A2B}"/>
              </a:ext>
            </a:extLst>
          </p:cNvPr>
          <p:cNvGrpSpPr/>
          <p:nvPr/>
        </p:nvGrpSpPr>
        <p:grpSpPr>
          <a:xfrm>
            <a:off x="1810418" y="5245768"/>
            <a:ext cx="8014637" cy="1077218"/>
            <a:chOff x="1311501" y="5272903"/>
            <a:chExt cx="8014637" cy="107721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6EE4A4D-E57E-4C88-9002-2875127DE257}"/>
                </a:ext>
              </a:extLst>
            </p:cNvPr>
            <p:cNvGrpSpPr/>
            <p:nvPr/>
          </p:nvGrpSpPr>
          <p:grpSpPr>
            <a:xfrm>
              <a:off x="1311501" y="5272903"/>
              <a:ext cx="8014637" cy="1077218"/>
              <a:chOff x="1311501" y="5272903"/>
              <a:chExt cx="8014637" cy="107721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6E75433-6207-476B-97D6-CC5630BE5704}"/>
                  </a:ext>
                </a:extLst>
              </p:cNvPr>
              <p:cNvGrpSpPr/>
              <p:nvPr/>
            </p:nvGrpSpPr>
            <p:grpSpPr>
              <a:xfrm>
                <a:off x="1311501" y="5272903"/>
                <a:ext cx="7980207" cy="1077218"/>
                <a:chOff x="1311501" y="5272903"/>
                <a:chExt cx="7980207" cy="1077218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A921774-98B3-4861-9F8D-2944F5DD9509}"/>
                    </a:ext>
                  </a:extLst>
                </p:cNvPr>
                <p:cNvSpPr txBox="1"/>
                <p:nvPr/>
              </p:nvSpPr>
              <p:spPr>
                <a:xfrm>
                  <a:off x="1311501" y="5272903"/>
                  <a:ext cx="7980207" cy="1077218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_tradnl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Cada iteración puede desarrollarse según:</a:t>
                  </a:r>
                </a:p>
                <a:p>
                  <a:endParaRPr lang="es-ES_tradnl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s-ES_tradnl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s-ES_tradnl" sz="1600" b="1" dirty="0">
                      <a:solidFill>
                        <a:srgbClr val="0432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Proceso dirigido por Casos de Uso</a:t>
                  </a:r>
                  <a:endParaRPr lang="es-ES" sz="1600" b="1" dirty="0">
                    <a:solidFill>
                      <a:srgbClr val="0432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Freeform 7">
                  <a:extLst>
                    <a:ext uri="{FF2B5EF4-FFF2-40B4-BE49-F238E27FC236}">
                      <a16:creationId xmlns:a16="http://schemas.microsoft.com/office/drawing/2014/main" id="{C10B4BA6-A082-4A4D-A0DB-3C8917DFDEBA}"/>
                    </a:ext>
                  </a:extLst>
                </p:cNvPr>
                <p:cNvSpPr/>
                <p:nvPr/>
              </p:nvSpPr>
              <p:spPr>
                <a:xfrm>
                  <a:off x="5425957" y="5872088"/>
                  <a:ext cx="1553928" cy="402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none" lIns="90000" tIns="46800" rIns="90000" bIns="4680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r>
                    <a:rPr lang="es-ES" sz="1000" b="0" strike="noStrike" spc="-1" dirty="0">
                      <a:solidFill>
                        <a:srgbClr val="0432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Pruebas</a:t>
                  </a:r>
                  <a:r>
                    <a:rPr lang="en-GB" sz="1000" b="0" strike="noStrike" spc="-1" dirty="0">
                      <a:solidFill>
                        <a:srgbClr val="0432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s-ES" sz="1000" b="0" strike="noStrike" spc="-1" dirty="0">
                      <a:solidFill>
                        <a:srgbClr val="0432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Funcionales</a:t>
                  </a:r>
                </a:p>
                <a:p>
                  <a:pPr algn="ctr">
                    <a:lnSpc>
                      <a:spcPct val="100000"/>
                    </a:lnSpc>
                    <a:tabLst>
                      <a:tab pos="0" algn="l"/>
                      <a:tab pos="448920" algn="l"/>
                      <a:tab pos="898200" algn="l"/>
                      <a:tab pos="1347480" algn="l"/>
                      <a:tab pos="1796760" algn="l"/>
                      <a:tab pos="2246040" algn="l"/>
                      <a:tab pos="2695320" algn="l"/>
                      <a:tab pos="3144600" algn="l"/>
                      <a:tab pos="3593880" algn="l"/>
                      <a:tab pos="4043160" algn="l"/>
                      <a:tab pos="4492440" algn="l"/>
                      <a:tab pos="4941720" algn="l"/>
                      <a:tab pos="5391000" algn="l"/>
                      <a:tab pos="5840280" algn="l"/>
                      <a:tab pos="6289560" algn="l"/>
                      <a:tab pos="6738840" algn="l"/>
                      <a:tab pos="7188120" algn="l"/>
                      <a:tab pos="7637400" algn="l"/>
                      <a:tab pos="8086680" algn="l"/>
                      <a:tab pos="8535960" algn="l"/>
                      <a:tab pos="8985240" algn="l"/>
                    </a:tabLst>
                  </a:pPr>
                  <a:r>
                    <a:rPr lang="es-ES" sz="1000" b="0" strike="noStrike" spc="-1" dirty="0">
                      <a:solidFill>
                        <a:srgbClr val="0432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(lo esperado por cliente)</a:t>
                  </a:r>
                </a:p>
              </p:txBody>
            </p:sp>
          </p:grp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7222AAE6-E97A-4680-8B66-906EE59D817B}"/>
                  </a:ext>
                </a:extLst>
              </p:cNvPr>
              <p:cNvSpPr/>
              <p:nvPr/>
            </p:nvSpPr>
            <p:spPr>
              <a:xfrm>
                <a:off x="8640588" y="5938707"/>
                <a:ext cx="685550" cy="40229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6800" rIns="90000" bIns="46800">
                <a:spAutoFit/>
              </a:bodyPr>
              <a:lstStyle/>
              <a:p>
                <a:pPr algn="ctr">
                  <a:lnSpc>
                    <a:spcPct val="100000"/>
                  </a:lnSpc>
                  <a:tabLst>
                    <a:tab pos="0" algn="l"/>
                    <a:tab pos="448920" algn="l"/>
                    <a:tab pos="898200" algn="l"/>
                    <a:tab pos="1347480" algn="l"/>
                    <a:tab pos="1796760" algn="l"/>
                    <a:tab pos="2246040" algn="l"/>
                    <a:tab pos="2695320" algn="l"/>
                    <a:tab pos="3144600" algn="l"/>
                    <a:tab pos="3593880" algn="l"/>
                    <a:tab pos="4043160" algn="l"/>
                    <a:tab pos="4492440" algn="l"/>
                    <a:tab pos="4941720" algn="l"/>
                    <a:tab pos="5391000" algn="l"/>
                    <a:tab pos="5840280" algn="l"/>
                    <a:tab pos="6289560" algn="l"/>
                    <a:tab pos="6738840" algn="l"/>
                    <a:tab pos="7188120" algn="l"/>
                    <a:tab pos="7637400" algn="l"/>
                    <a:tab pos="8086680" algn="l"/>
                    <a:tab pos="8535960" algn="l"/>
                    <a:tab pos="8985240" algn="l"/>
                  </a:tabLst>
                </a:pPr>
                <a:r>
                  <a:rPr lang="es-ES" sz="1000" b="0" strike="noStrike" spc="-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Pruebas</a:t>
                </a:r>
              </a:p>
              <a:p>
                <a:pPr algn="ctr">
                  <a:lnSpc>
                    <a:spcPct val="100000"/>
                  </a:lnSpc>
                  <a:tabLst>
                    <a:tab pos="0" algn="l"/>
                    <a:tab pos="448920" algn="l"/>
                    <a:tab pos="898200" algn="l"/>
                    <a:tab pos="1347480" algn="l"/>
                    <a:tab pos="1796760" algn="l"/>
                    <a:tab pos="2246040" algn="l"/>
                    <a:tab pos="2695320" algn="l"/>
                    <a:tab pos="3144600" algn="l"/>
                    <a:tab pos="3593880" algn="l"/>
                    <a:tab pos="4043160" algn="l"/>
                    <a:tab pos="4492440" algn="l"/>
                    <a:tab pos="4941720" algn="l"/>
                    <a:tab pos="5391000" algn="l"/>
                    <a:tab pos="5840280" algn="l"/>
                    <a:tab pos="6289560" algn="l"/>
                    <a:tab pos="6738840" algn="l"/>
                    <a:tab pos="7188120" algn="l"/>
                    <a:tab pos="7637400" algn="l"/>
                    <a:tab pos="8086680" algn="l"/>
                    <a:tab pos="8535960" algn="l"/>
                    <a:tab pos="8985240" algn="l"/>
                  </a:tabLst>
                </a:pPr>
                <a:r>
                  <a:rPr lang="es-ES" sz="1000" b="0" strike="noStrike" spc="-1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Unitarias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AEFA537-BAF4-49F3-9C32-A745E5BE3E71}"/>
                </a:ext>
              </a:extLst>
            </p:cNvPr>
            <p:cNvGrpSpPr/>
            <p:nvPr/>
          </p:nvGrpSpPr>
          <p:grpSpPr>
            <a:xfrm>
              <a:off x="2919342" y="5584345"/>
              <a:ext cx="5728128" cy="703201"/>
              <a:chOff x="2919342" y="5584345"/>
              <a:chExt cx="5728128" cy="703201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05BF226-468B-4668-A81E-FEDEE2ADC203}"/>
                  </a:ext>
                </a:extLst>
              </p:cNvPr>
              <p:cNvCxnSpPr>
                <a:stCxn id="50" idx="3"/>
                <a:endCxn id="51" idx="1"/>
              </p:cNvCxnSpPr>
              <p:nvPr/>
            </p:nvCxnSpPr>
            <p:spPr>
              <a:xfrm flipV="1">
                <a:off x="4126554" y="5719583"/>
                <a:ext cx="416845" cy="1461"/>
              </a:xfrm>
              <a:prstGeom prst="straightConnector1">
                <a:avLst/>
              </a:prstGeom>
              <a:ln>
                <a:solidFill>
                  <a:srgbClr val="0432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C9C9F51E-CC8A-4B5E-82C8-FB2EDC749869}"/>
                  </a:ext>
                </a:extLst>
              </p:cNvPr>
              <p:cNvCxnSpPr/>
              <p:nvPr/>
            </p:nvCxnSpPr>
            <p:spPr>
              <a:xfrm flipV="1">
                <a:off x="5400892" y="5726182"/>
                <a:ext cx="416845" cy="1461"/>
              </a:xfrm>
              <a:prstGeom prst="straightConnector1">
                <a:avLst/>
              </a:prstGeom>
              <a:ln>
                <a:solidFill>
                  <a:srgbClr val="0432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4BDDA57-F479-4284-9D58-84F9F736D30A}"/>
                  </a:ext>
                </a:extLst>
              </p:cNvPr>
              <p:cNvCxnSpPr/>
              <p:nvPr/>
            </p:nvCxnSpPr>
            <p:spPr>
              <a:xfrm flipV="1">
                <a:off x="6655272" y="5718121"/>
                <a:ext cx="416845" cy="1461"/>
              </a:xfrm>
              <a:prstGeom prst="straightConnector1">
                <a:avLst/>
              </a:prstGeom>
              <a:ln>
                <a:solidFill>
                  <a:srgbClr val="0432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80D31B2-1EC2-4068-8BD6-427A7889186A}"/>
                  </a:ext>
                </a:extLst>
              </p:cNvPr>
              <p:cNvSpPr/>
              <p:nvPr/>
            </p:nvSpPr>
            <p:spPr>
              <a:xfrm>
                <a:off x="7102114" y="5603918"/>
                <a:ext cx="1485899" cy="25039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Implementación</a:t>
                </a: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13BA231-6A68-49CF-ADB8-A0FE295F09A1}"/>
                  </a:ext>
                </a:extLst>
              </p:cNvPr>
              <p:cNvSpPr/>
              <p:nvPr/>
            </p:nvSpPr>
            <p:spPr>
              <a:xfrm>
                <a:off x="7056422" y="6021017"/>
                <a:ext cx="1591048" cy="266529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Caso de Prueba</a:t>
                </a: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AD64075-930C-41B2-91E2-8758891F66B8}"/>
                  </a:ext>
                </a:extLst>
              </p:cNvPr>
              <p:cNvSpPr/>
              <p:nvPr/>
            </p:nvSpPr>
            <p:spPr>
              <a:xfrm>
                <a:off x="2919342" y="5587779"/>
                <a:ext cx="1207212" cy="266529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Caso de uso</a:t>
                </a: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B999C43-8E73-4FF6-9BD5-BD90BD12C0DA}"/>
                  </a:ext>
                </a:extLst>
              </p:cNvPr>
              <p:cNvSpPr/>
              <p:nvPr/>
            </p:nvSpPr>
            <p:spPr>
              <a:xfrm>
                <a:off x="4543399" y="5584345"/>
                <a:ext cx="866972" cy="27047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Análisis</a:t>
                </a: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992C067B-5811-419F-9A6F-6648F8D1B6A0}"/>
                  </a:ext>
                </a:extLst>
              </p:cNvPr>
              <p:cNvSpPr/>
              <p:nvPr/>
            </p:nvSpPr>
            <p:spPr>
              <a:xfrm>
                <a:off x="5827216" y="5590945"/>
                <a:ext cx="813809" cy="27047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Diseño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C1BB8EB0-78FB-4EAC-8CCF-8B897D441E8D}"/>
                  </a:ext>
                </a:extLst>
              </p:cNvPr>
              <p:cNvCxnSpPr>
                <a:cxnSpLocks/>
                <a:stCxn id="53" idx="2"/>
                <a:endCxn id="54" idx="0"/>
              </p:cNvCxnSpPr>
              <p:nvPr/>
            </p:nvCxnSpPr>
            <p:spPr>
              <a:xfrm>
                <a:off x="7845064" y="5854308"/>
                <a:ext cx="6882" cy="166709"/>
              </a:xfrm>
              <a:prstGeom prst="straightConnector1">
                <a:avLst/>
              </a:prstGeom>
              <a:ln>
                <a:solidFill>
                  <a:srgbClr val="0432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87B5CDD2-44D4-4918-AD64-16DB8AB3D864}"/>
                  </a:ext>
                </a:extLst>
              </p:cNvPr>
              <p:cNvCxnSpPr>
                <a:cxnSpLocks/>
                <a:stCxn id="50" idx="2"/>
                <a:endCxn id="54" idx="1"/>
              </p:cNvCxnSpPr>
              <p:nvPr/>
            </p:nvCxnSpPr>
            <p:spPr>
              <a:xfrm>
                <a:off x="3522948" y="5854308"/>
                <a:ext cx="3533474" cy="299974"/>
              </a:xfrm>
              <a:prstGeom prst="straightConnector1">
                <a:avLst/>
              </a:prstGeom>
              <a:ln>
                <a:solidFill>
                  <a:srgbClr val="0432FF"/>
                </a:solidFill>
                <a:prstDash val="dash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0446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Casos de Uso del Sistema (2/6)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8</a:t>
            </a:fld>
            <a:endParaRPr lang="es-ES_tradnl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F583DC41-2091-4DED-9C46-028C2DF17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394245"/>
              </p:ext>
            </p:extLst>
          </p:nvPr>
        </p:nvGraphicFramePr>
        <p:xfrm>
          <a:off x="1067391" y="1101653"/>
          <a:ext cx="10057218" cy="53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948">
                  <a:extLst>
                    <a:ext uri="{9D8B030D-6E8A-4147-A177-3AD203B41FA5}">
                      <a16:colId xmlns:a16="http://schemas.microsoft.com/office/drawing/2014/main" val="671312468"/>
                    </a:ext>
                  </a:extLst>
                </a:gridCol>
                <a:gridCol w="8644270">
                  <a:extLst>
                    <a:ext uri="{9D8B030D-6E8A-4147-A177-3AD203B41FA5}">
                      <a16:colId xmlns:a16="http://schemas.microsoft.com/office/drawing/2014/main" val="2504612424"/>
                    </a:ext>
                  </a:extLst>
                </a:gridCol>
              </a:tblGrid>
              <a:tr h="212454">
                <a:tc>
                  <a:txBody>
                    <a:bodyPr/>
                    <a:lstStyle/>
                    <a:p>
                      <a:endParaRPr lang="en-NL" b="0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 construye en base a levantamiento inicial de requerimientos y en reuniones de análisis con usuarios.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800" b="0" i="0" kern="1200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Proporcionan un lenguaje común </a:t>
                      </a:r>
                      <a:r>
                        <a:rPr lang="es-ES" sz="1800" b="0" i="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entre los desarrolladores, usuarios y otras partes interesadas involucradas en el proyecto.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767937"/>
                  </a:ext>
                </a:extLst>
              </a:tr>
              <a:tr h="121402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 caso de uso debe ser simple, claro y conciso.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 deben identificar los actores involucrados (entidades externas al sistema que interactúan con él).</a:t>
                      </a:r>
                      <a:endParaRPr lang="es-E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64666"/>
                  </a:ext>
                </a:extLst>
              </a:tr>
              <a:tr h="121402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Cada caso de uso debe ser entendible para el cliente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03713"/>
                  </a:ext>
                </a:extLst>
              </a:tr>
              <a:tr h="212454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Son buenos para capturar requerimientos reflejados en comportamientos del sistema ante determinadas entradas, éstos son los 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requerimientos funcionales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285750" indent="-285750" algn="just">
                        <a:buFont typeface="Wingdings" panose="05000000000000000000" pitchFamily="2" charset="2"/>
                        <a:buChar char="q"/>
                      </a:pPr>
                      <a:endParaRPr lang="es-E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463037"/>
                  </a:ext>
                </a:extLst>
              </a:tr>
              <a:tr h="360399">
                <a:tc>
                  <a:txBody>
                    <a:bodyPr/>
                    <a:lstStyle/>
                    <a:p>
                      <a:endParaRPr lang="en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son buenos para </a:t>
                      </a:r>
                      <a:r>
                        <a:rPr lang="es-ES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requerimientos no funcionales</a:t>
                      </a:r>
                      <a:r>
                        <a:rPr lang="es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Ej., plataforma, desempeño, seguridad, tiempo de respuesta.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Pueden volverse muy </a:t>
                      </a:r>
                      <a:r>
                        <a:rPr lang="es-ES" sz="1800" kern="1200" dirty="0">
                          <a:solidFill>
                            <a:srgbClr val="0432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detallados y complejos</a:t>
                      </a:r>
                      <a:r>
                        <a:rPr lang="es-ES" sz="18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especialmente para sistemas grandes y complejos.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Requiere un </a:t>
                      </a:r>
                      <a:r>
                        <a:rPr lang="es-ES" sz="1800" b="0" i="0" kern="1200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esfuerzo significativo 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 puede llevar </a:t>
                      </a:r>
                      <a:r>
                        <a:rPr lang="es-ES" sz="1800" b="0" i="0" kern="1200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mucho tiempo</a:t>
                      </a:r>
                      <a:r>
                        <a:rPr lang="es-ES" sz="18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  <a:endParaRPr lang="es-E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66028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926CD65-C7A5-43B0-9690-41FD72692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02" y="5406492"/>
            <a:ext cx="699710" cy="699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8A106D-D36C-4FA6-8A0E-0D3FEC53B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65" y="4341813"/>
            <a:ext cx="586721" cy="586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29C989-6D1A-4380-AB65-8F4543DA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65" y="3505772"/>
            <a:ext cx="586721" cy="5867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2F8BBF-F695-428D-87AA-F89D3034F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288" y="2734811"/>
            <a:ext cx="521641" cy="5216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6D8EFF-0414-4984-B06D-7B18458E9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3000" y="1453783"/>
            <a:ext cx="920897" cy="9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7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E87D19F-CCDB-4F16-B539-D4EC9E955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727730"/>
              </p:ext>
            </p:extLst>
          </p:nvPr>
        </p:nvGraphicFramePr>
        <p:xfrm>
          <a:off x="453460" y="1452407"/>
          <a:ext cx="1135754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176">
                  <a:extLst>
                    <a:ext uri="{9D8B030D-6E8A-4147-A177-3AD203B41FA5}">
                      <a16:colId xmlns:a16="http://schemas.microsoft.com/office/drawing/2014/main" val="698585920"/>
                    </a:ext>
                  </a:extLst>
                </a:gridCol>
                <a:gridCol w="10602365">
                  <a:extLst>
                    <a:ext uri="{9D8B030D-6E8A-4147-A177-3AD203B41FA5}">
                      <a16:colId xmlns:a16="http://schemas.microsoft.com/office/drawing/2014/main" val="1738977109"/>
                    </a:ext>
                  </a:extLst>
                </a:gridCol>
              </a:tblGrid>
              <a:tr h="24366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NL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Nombre: </a:t>
                      </a:r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Nombre del caso de uso, usar verbo y sustantivo, debe sintetizar el objetivo deseado. Ej., Cambiar nota.</a:t>
                      </a:r>
                      <a:endParaRPr lang="en-NL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338653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NL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Propósito: </a:t>
                      </a:r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Resumen simplificado de lo que se desea lograr con este caso de uso.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424509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NL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Actores: </a:t>
                      </a:r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Entes externos que participan en el caso de uso. Ej. Profesor</a:t>
                      </a:r>
                      <a:endParaRPr lang="en-NL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250324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NL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b="1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Pre-condiciones: </a:t>
                      </a:r>
                      <a:r>
                        <a:rPr lang="es-ES_tradnl" sz="1600" b="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Pre-requisitos existentes (que se prevén) para el correcto funcionamiento de la funcionalidad especificada en el caso de uso. Ej. La nota ya existe, el profesor ya se autenticó.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761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NL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Evento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Situación que gatilla el inicio del caso de uso. Ej. Profesor terminó re-corrección.</a:t>
                      </a:r>
                      <a:endParaRPr lang="en-NL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0194221"/>
                  </a:ext>
                </a:extLst>
              </a:tr>
              <a:tr h="276706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NL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Curso normal de eventos (o detalle): </a:t>
                      </a:r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aquí se describe una secuencia numerada de pasos relatando el flujo básico o feliz del caso de uso. Se sugiere separar en dos columnas.</a:t>
                      </a:r>
                    </a:p>
                    <a:p>
                      <a:endParaRPr lang="en-NL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429233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NL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Curso alternativo de eventos: </a:t>
                      </a:r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Funcionalidad que se requiere en caso de error.</a:t>
                      </a:r>
                      <a:endParaRPr lang="en-NL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28777"/>
                  </a:ext>
                </a:extLst>
              </a:tr>
              <a:tr h="346267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NL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Requerimientos no funcionales: </a:t>
                      </a:r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Especificación narrativa de solicitudes no funcionales del usuario que especifican situaciones de rendimiento, volúmenes de información, seguridad, tiempos de respuesta,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91827"/>
                  </a:ext>
                </a:extLst>
              </a:tr>
              <a:tr h="205980">
                <a:tc>
                  <a:txBody>
                    <a:bodyPr/>
                    <a:lstStyle/>
                    <a:p>
                      <a:pPr algn="ctr"/>
                      <a:r>
                        <a:rPr lang="es-ES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NL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Autor: </a:t>
                      </a:r>
                      <a:r>
                        <a:rPr lang="es-ES" sz="16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Persona(s) responsable del análisis y redacción del caso de uso.</a:t>
                      </a:r>
                      <a:endParaRPr lang="en-NL" sz="16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16630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9B44DAF-396F-4ED1-C2E1-DAD5CC8F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36" y="232255"/>
            <a:ext cx="11813928" cy="866844"/>
          </a:xfrm>
        </p:spPr>
        <p:txBody>
          <a:bodyPr/>
          <a:lstStyle/>
          <a:p>
            <a:r>
              <a:rPr lang="es-ES" dirty="0"/>
              <a:t>Casos de Uso del Sistema (3/6)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8195-BF67-43A0-9F6D-8317C419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8B298-836D-BF4F-8BF0-A4B0B62BAAF1}" type="slidenum">
              <a:rPr lang="es-ES_tradnl" smtClean="0"/>
              <a:pPr/>
              <a:t>9</a:t>
            </a:fld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980633-A05B-412E-95D9-0C122B37A1A9}"/>
              </a:ext>
            </a:extLst>
          </p:cNvPr>
          <p:cNvSpPr/>
          <p:nvPr/>
        </p:nvSpPr>
        <p:spPr>
          <a:xfrm>
            <a:off x="2847912" y="997888"/>
            <a:ext cx="6496176" cy="327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de</a:t>
            </a:r>
            <a:r>
              <a:rPr lang="es-ES_tradnl">
                <a:solidFill>
                  <a:srgbClr val="0432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Plantilla para documentar/registrar Casos de Uso</a:t>
            </a:r>
          </a:p>
        </p:txBody>
      </p:sp>
      <p:graphicFrame>
        <p:nvGraphicFramePr>
          <p:cNvPr id="31" name="Table 22">
            <a:extLst>
              <a:ext uri="{FF2B5EF4-FFF2-40B4-BE49-F238E27FC236}">
                <a16:creationId xmlns:a16="http://schemas.microsoft.com/office/drawing/2014/main" id="{D8570411-FE94-46C1-8221-CB0156768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168759"/>
              </p:ext>
            </p:extLst>
          </p:nvPr>
        </p:nvGraphicFramePr>
        <p:xfrm>
          <a:off x="546096" y="6447846"/>
          <a:ext cx="10391870" cy="370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0391870">
                  <a:extLst>
                    <a:ext uri="{9D8B030D-6E8A-4147-A177-3AD203B41FA5}">
                      <a16:colId xmlns:a16="http://schemas.microsoft.com/office/drawing/2014/main" val="2963426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b="1" kern="1200" baseline="300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 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Fuente: Functional Requirements and Specifications: A Quick Tutorial. By Laura Brandenburg (CEO of Bridging the Gap) (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https://www.bridging-the-gap.com/uctemplate/</a:t>
                      </a:r>
                      <a:r>
                        <a:rPr lang="en-US" sz="1000" b="1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065152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7A43396B-6D34-4DDE-ABB1-50BDD899105A}"/>
              </a:ext>
            </a:extLst>
          </p:cNvPr>
          <p:cNvGrpSpPr/>
          <p:nvPr/>
        </p:nvGrpSpPr>
        <p:grpSpPr>
          <a:xfrm>
            <a:off x="8095109" y="5873836"/>
            <a:ext cx="2735266" cy="505090"/>
            <a:chOff x="4799009" y="5785537"/>
            <a:chExt cx="3048000" cy="55829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3F4F20-0A5B-4004-86D0-5506D77B1A96}"/>
                </a:ext>
              </a:extLst>
            </p:cNvPr>
            <p:cNvSpPr/>
            <p:nvPr/>
          </p:nvSpPr>
          <p:spPr>
            <a:xfrm>
              <a:off x="4799009" y="5785537"/>
              <a:ext cx="3048000" cy="558298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_tradnl" sz="140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Ejemplo de plantilla (otra)</a:t>
              </a:r>
            </a:p>
            <a:p>
              <a:r>
                <a:rPr lang="es-ES_tradnl" sz="140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 formato .docx </a:t>
              </a:r>
              <a:r>
                <a:rPr lang="es-ES_tradnl" sz="1400" baseline="3000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pic>
          <p:nvPicPr>
            <p:cNvPr id="32" name="Picture 31" descr="A picture containing screenshot, font, symbol, graphics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BC85AF6E-E208-444C-94B3-06F524EE5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2866" y="5869731"/>
              <a:ext cx="370840" cy="370840"/>
            </a:xfrm>
            <a:prstGeom prst="rect">
              <a:avLst/>
            </a:prstGeom>
          </p:spPr>
        </p:pic>
      </p:grp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4B1DFBC-98C5-4459-A5F9-3F825302B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461894"/>
              </p:ext>
            </p:extLst>
          </p:nvPr>
        </p:nvGraphicFramePr>
        <p:xfrm>
          <a:off x="8388285" y="3904644"/>
          <a:ext cx="2752899" cy="514542"/>
        </p:xfrm>
        <a:graphic>
          <a:graphicData uri="http://schemas.openxmlformats.org/drawingml/2006/table">
            <a:tbl>
              <a:tblPr/>
              <a:tblGrid>
                <a:gridCol w="1376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087">
                <a:tc>
                  <a:txBody>
                    <a:bodyPr/>
                    <a:lstStyle/>
                    <a:p>
                      <a:pPr algn="ctr">
                        <a:tabLst>
                          <a:tab pos="0" algn="l"/>
                          <a:tab pos="448920" algn="l"/>
                          <a:tab pos="898200" algn="l"/>
                          <a:tab pos="1347480" algn="l"/>
                          <a:tab pos="1796760" algn="l"/>
                          <a:tab pos="2246040" algn="l"/>
                          <a:tab pos="2695320" algn="l"/>
                          <a:tab pos="3144600" algn="l"/>
                          <a:tab pos="3593880" algn="l"/>
                          <a:tab pos="4043160" algn="l"/>
                          <a:tab pos="4492440" algn="l"/>
                          <a:tab pos="4941720" algn="l"/>
                          <a:tab pos="5391000" algn="l"/>
                          <a:tab pos="5840280" algn="l"/>
                          <a:tab pos="6289560" algn="l"/>
                          <a:tab pos="6738840" algn="l"/>
                          <a:tab pos="7188120" algn="l"/>
                          <a:tab pos="7637400" algn="l"/>
                          <a:tab pos="8086680" algn="l"/>
                          <a:tab pos="8535960" algn="l"/>
                          <a:tab pos="8985240" algn="l"/>
                        </a:tabLst>
                      </a:pPr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Noto Sans CJK SC"/>
                        </a:rPr>
                        <a:t>Actor</a:t>
                      </a:r>
                      <a:endParaRPr lang="es-ES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48814" marR="48814" marT="24797" marB="24797"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800" b="0" strike="noStrike" spc="-1" dirty="0">
                          <a:latin typeface="Arial"/>
                          <a:ea typeface="Noto Sans CJK SC"/>
                        </a:rPr>
                        <a:t>Sistema</a:t>
                      </a:r>
                    </a:p>
                  </a:txBody>
                  <a:tcPr marL="48814" marR="48814" marT="24797" marB="24797"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472">
                <a:tc>
                  <a:txBody>
                    <a:bodyPr/>
                    <a:lstStyle/>
                    <a:p>
                      <a:r>
                        <a:rPr lang="es-ES" sz="800" b="0" strike="noStrike" spc="-1">
                          <a:latin typeface="Arial"/>
                          <a:ea typeface="Noto Sans CJK SC"/>
                        </a:rPr>
                        <a:t>1)</a:t>
                      </a:r>
                    </a:p>
                  </a:txBody>
                  <a:tcPr marL="48814" marR="48814" marT="24797" marB="24797"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CL" sz="800" dirty="0"/>
                    </a:p>
                  </a:txBody>
                  <a:tcPr marL="48814" marR="48814" marT="24797" marB="24797"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472">
                <a:tc>
                  <a:txBody>
                    <a:bodyPr/>
                    <a:lstStyle/>
                    <a:p>
                      <a:endParaRPr lang="en-CL" sz="800"/>
                    </a:p>
                  </a:txBody>
                  <a:tcPr marL="48814" marR="48814" marT="24797" marB="24797"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800" b="0" strike="noStrike" spc="-1" dirty="0">
                          <a:latin typeface="Arial"/>
                          <a:ea typeface="Noto Sans CJK SC"/>
                        </a:rPr>
                        <a:t>2)</a:t>
                      </a:r>
                    </a:p>
                  </a:txBody>
                  <a:tcPr marL="48814" marR="48814" marT="24797" marB="24797">
                    <a:lnL w="15120">
                      <a:solidFill>
                        <a:srgbClr val="000000"/>
                      </a:solidFill>
                    </a:lnL>
                    <a:lnR w="15120">
                      <a:solidFill>
                        <a:srgbClr val="000000"/>
                      </a:solidFill>
                    </a:lnR>
                    <a:lnT w="15120">
                      <a:solidFill>
                        <a:srgbClr val="000000"/>
                      </a:solidFill>
                    </a:lnT>
                    <a:lnB w="1512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202273C-FC7D-4AEB-AA45-40E104D4A3DC}"/>
              </a:ext>
            </a:extLst>
          </p:cNvPr>
          <p:cNvSpPr txBox="1"/>
          <p:nvPr/>
        </p:nvSpPr>
        <p:spPr>
          <a:xfrm>
            <a:off x="474328" y="6075939"/>
            <a:ext cx="7489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Lectura de ejemplo: (</a:t>
            </a:r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https://lsi2.ugr.es/~mvega/docis/casos%20de%20uso.pdf</a:t>
            </a:r>
            <a:r>
              <a:rPr lang="es-ES_tradnl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4486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OP_Template_2022" id="{EF16D744-8F12-A949-9806-AE42449CCAFF}" vid="{36B2CFD3-DDCD-6242-8B0B-6D31F4977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10455</TotalTime>
  <Words>3500</Words>
  <Application>Microsoft Macintosh PowerPoint</Application>
  <PresentationFormat>Widescreen</PresentationFormat>
  <Paragraphs>631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</vt:lpstr>
      <vt:lpstr>Calibri</vt:lpstr>
      <vt:lpstr>Google Sans</vt:lpstr>
      <vt:lpstr>Posterama</vt:lpstr>
      <vt:lpstr>Source Sans Pro</vt:lpstr>
      <vt:lpstr>Wingdings</vt:lpstr>
      <vt:lpstr>Office Theme</vt:lpstr>
      <vt:lpstr>Ingeniería de Software Algunas herramientas de apoyo para: Definición de requerimientos,  análisis y diseño</vt:lpstr>
      <vt:lpstr>Diseño y Arquitectura del Software</vt:lpstr>
      <vt:lpstr>Diseño y Arquitectura del Software</vt:lpstr>
      <vt:lpstr>Diseño y Arquitectura del Software. Artefactos</vt:lpstr>
      <vt:lpstr>Diseño y Arquitectura del Software. Artefactos</vt:lpstr>
      <vt:lpstr>Diseño y Arquitectura del Software. Artefactos</vt:lpstr>
      <vt:lpstr>UML: Diagrama de Casos de Uso del Sistema (1/6)</vt:lpstr>
      <vt:lpstr>Casos de Uso del Sistema (2/6)</vt:lpstr>
      <vt:lpstr>Casos de Uso del Sistema (3/6)</vt:lpstr>
      <vt:lpstr>UML: Diagrama de Casos de Uso del Sistema (4/6)</vt:lpstr>
      <vt:lpstr>Casos de Uso del Sistema (5/6)</vt:lpstr>
      <vt:lpstr>UML: Diagrama de Casos de Uso del Sistema (6/6)</vt:lpstr>
      <vt:lpstr>Historias de Usuario y Casos de Uso (1/4)</vt:lpstr>
      <vt:lpstr>Historias de Usuario y Casos de Uso (2/4)</vt:lpstr>
      <vt:lpstr>Historias de Usuario y Casos de Uso (3/4)</vt:lpstr>
      <vt:lpstr>Historias de Usuario y Casos de Uso (4/4)</vt:lpstr>
      <vt:lpstr>Gestión de Proyectos con JIRA (1/3)</vt:lpstr>
      <vt:lpstr>Gestión de Proyectos con JIRA (1/3)</vt:lpstr>
      <vt:lpstr>Gestión de Proyectos con JIRA (2/3)</vt:lpstr>
      <vt:lpstr>Gestión de Proyectos con JIRA (3/3)</vt:lpstr>
      <vt:lpstr>UML: Diagrama de Clases del Sistema (1/5)</vt:lpstr>
      <vt:lpstr>UML: Diagrama de Clases del Sistema (2/5)</vt:lpstr>
      <vt:lpstr>UML: Diagrama de Clases del Sistema (3/5)</vt:lpstr>
      <vt:lpstr>UML: Diagrama de Clases del Sistema (4/5)</vt:lpstr>
      <vt:lpstr>UML: Diagrama de Clases del Sistema (5/5)</vt:lpstr>
      <vt:lpstr>PowerPoint Presentation</vt:lpstr>
      <vt:lpstr>PowerPoint Presentation</vt:lpstr>
      <vt:lpstr>UML: Diagrama de Estado (1/2)</vt:lpstr>
      <vt:lpstr>UML: Diagrama de Estado (2/2)</vt:lpstr>
      <vt:lpstr>UML: Herramientas para SDLC</vt:lpstr>
      <vt:lpstr>Procedimiento en una Metodología Tradicional (1/2)</vt:lpstr>
      <vt:lpstr>Procedimiento en una Metodología Tradicional (2/2)</vt:lpstr>
      <vt:lpstr>Procedimiento en una Metodología Ágil (1/2)</vt:lpstr>
      <vt:lpstr>Procedimiento en una Metodología Ágil (2/2)</vt:lpstr>
      <vt:lpstr>Resumen</vt:lpstr>
      <vt:lpstr>Lección Importante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Programación Orientados a Objetos</dc:title>
  <dc:subject/>
  <dc:creator>Agustín González</dc:creator>
  <cp:keywords/>
  <dc:description/>
  <cp:lastModifiedBy>Agustin Gonzalez</cp:lastModifiedBy>
  <cp:revision>535</cp:revision>
  <dcterms:created xsi:type="dcterms:W3CDTF">2021-09-30T23:46:18Z</dcterms:created>
  <dcterms:modified xsi:type="dcterms:W3CDTF">2023-06-16T16:58:59Z</dcterms:modified>
  <cp:category/>
</cp:coreProperties>
</file>